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2" r:id="rId14"/>
    <p:sldId id="269" r:id="rId15"/>
    <p:sldId id="271" r:id="rId16"/>
    <p:sldId id="273" r:id="rId17"/>
    <p:sldId id="270" r:id="rId18"/>
    <p:sldId id="277" r:id="rId19"/>
    <p:sldId id="276" r:id="rId20"/>
    <p:sldId id="274" r:id="rId21"/>
    <p:sldId id="275" r:id="rId22"/>
    <p:sldId id="278" r:id="rId23"/>
    <p:sldId id="280" r:id="rId24"/>
    <p:sldId id="281" r:id="rId25"/>
    <p:sldId id="282" r:id="rId26"/>
    <p:sldId id="283" r:id="rId27"/>
    <p:sldId id="286" r:id="rId28"/>
    <p:sldId id="284" r:id="rId29"/>
    <p:sldId id="285" r:id="rId3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75" autoAdjust="0"/>
    <p:restoredTop sz="89165" autoAdjust="0"/>
  </p:normalViewPr>
  <p:slideViewPr>
    <p:cSldViewPr snapToGrid="0">
      <p:cViewPr varScale="1">
        <p:scale>
          <a:sx n="85" d="100"/>
          <a:sy n="85" d="100"/>
        </p:scale>
        <p:origin x="-90" y="-6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128"/>
    </p:cViewPr>
  </p:sorterViewPr>
  <p:notesViewPr>
    <p:cSldViewPr snapToGrid="0">
      <p:cViewPr varScale="1">
        <p:scale>
          <a:sx n="56" d="100"/>
          <a:sy n="56" d="100"/>
        </p:scale>
        <p:origin x="-16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&#1052;&#1072;&#1096;&#1072;\Documents\&#1047;&#1042;&#1064;&#1054;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Возраст</a:t>
            </a:r>
          </a:p>
        </c:rich>
      </c:tx>
      <c:layout>
        <c:manualLayout>
          <c:xMode val="edge"/>
          <c:yMode val="edge"/>
          <c:x val="0.34994621541171117"/>
          <c:y val="0"/>
        </c:manualLayout>
      </c:layout>
      <c:overlay val="1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985731173046564E-2"/>
          <c:y val="0.34318642231306473"/>
          <c:w val="0.8138888888888921"/>
          <c:h val="0.64767096821230674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2475050941465093"/>
                  <c:y val="-0.35862755707841631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dirty="0"/>
                      <a:t>34-45 лет
43%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29E-4625-8384-7D1B7574A134}"/>
                </c:ext>
              </c:extLst>
            </c:dLbl>
            <c:dLbl>
              <c:idx val="1"/>
              <c:layout>
                <c:manualLayout>
                  <c:x val="4.7580058698757262E-2"/>
                  <c:y val="-0.39030017224326136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dirty="0"/>
                      <a:t>18-33 лет
32%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29E-4625-8384-7D1B7574A134}"/>
                </c:ext>
              </c:extLst>
            </c:dLbl>
            <c:dLbl>
              <c:idx val="2"/>
              <c:layout>
                <c:manualLayout>
                  <c:x val="0.14406783639886439"/>
                  <c:y val="-7.2991933067559994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dirty="0"/>
                      <a:t>46-65 лет
25%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29E-4625-8384-7D1B7574A1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Лист1!$D$4:$F$5</c:f>
              <c:strCache>
                <c:ptCount val="3"/>
                <c:pt idx="0">
                  <c:v>18-33 лет</c:v>
                </c:pt>
                <c:pt idx="1">
                  <c:v>34-45 лет</c:v>
                </c:pt>
                <c:pt idx="2">
                  <c:v>46-65 лет</c:v>
                </c:pt>
              </c:strCache>
            </c:strRef>
          </c:cat>
          <c:val>
            <c:numRef>
              <c:f>Лист1!$D$6:$F$6</c:f>
              <c:numCache>
                <c:formatCode>0%</c:formatCode>
                <c:ptCount val="3"/>
                <c:pt idx="0">
                  <c:v>0.53</c:v>
                </c:pt>
                <c:pt idx="1">
                  <c:v>0.31000000000000161</c:v>
                </c:pt>
                <c:pt idx="2">
                  <c:v>0.16000000000000048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29E-4625-8384-7D1B7574A134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Образование</a:t>
            </a:r>
          </a:p>
        </c:rich>
      </c:tx>
      <c:layout>
        <c:manualLayout>
          <c:xMode val="edge"/>
          <c:yMode val="edge"/>
          <c:x val="0.55003604873464507"/>
          <c:y val="5.4951690821256532E-2"/>
        </c:manualLayout>
      </c:layout>
      <c:overlay val="1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849518810148689E-2"/>
          <c:y val="7.4548702245552642E-2"/>
          <c:w val="0.81604636920384954"/>
          <c:h val="0.6872909219472243"/>
        </c:manualLayout>
      </c:layout>
      <c:bar3DChart>
        <c:barDir val="col"/>
        <c:grouping val="standar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-4.54695717864290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</a:t>
                    </a:r>
                    <a:r>
                      <a:rPr lang="ru-RU" dirty="0"/>
                      <a:t>4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85-4297-B8F2-6EC322BE7148}"/>
                </c:ext>
              </c:extLst>
            </c:dLbl>
            <c:dLbl>
              <c:idx val="1"/>
              <c:layout>
                <c:manualLayout>
                  <c:x val="4.6437019152893834E-3"/>
                  <c:y val="-1.81878287145717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</a:t>
                    </a:r>
                    <a:r>
                      <a:rPr lang="ru-RU" dirty="0"/>
                      <a:t>3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B85-4297-B8F2-6EC322BE7148}"/>
                </c:ext>
              </c:extLst>
            </c:dLbl>
            <c:dLbl>
              <c:idx val="2"/>
              <c:layout>
                <c:manualLayout>
                  <c:x val="-6.9655528729340574E-3"/>
                  <c:y val="-2.728174307185767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13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B85-4297-B8F2-6EC322BE71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Лист1!$G$5:$I$5</c:f>
              <c:strCache>
                <c:ptCount val="3"/>
                <c:pt idx="0">
                  <c:v>9-11 кл.</c:v>
                </c:pt>
                <c:pt idx="1">
                  <c:v>средне специальное</c:v>
                </c:pt>
                <c:pt idx="2">
                  <c:v>высшее</c:v>
                </c:pt>
              </c:strCache>
            </c:strRef>
          </c:cat>
          <c:val>
            <c:numRef>
              <c:f>Лист1!$G$6:$I$6</c:f>
              <c:numCache>
                <c:formatCode>0%</c:formatCode>
                <c:ptCount val="3"/>
                <c:pt idx="0">
                  <c:v>0.58000000000000007</c:v>
                </c:pt>
                <c:pt idx="1">
                  <c:v>0.36000000000000032</c:v>
                </c:pt>
                <c:pt idx="2">
                  <c:v>6.0000000000000032E-2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B85-4297-B8F2-6EC322BE71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5709568"/>
        <c:axId val="195728896"/>
        <c:axId val="189521408"/>
      </c:bar3DChart>
      <c:catAx>
        <c:axId val="195709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95728896"/>
        <c:crosses val="autoZero"/>
        <c:auto val="1"/>
        <c:lblAlgn val="ctr"/>
        <c:lblOffset val="100"/>
        <c:noMultiLvlLbl val="0"/>
      </c:catAx>
      <c:valAx>
        <c:axId val="1957288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5709568"/>
        <c:crosses val="autoZero"/>
        <c:crossBetween val="between"/>
      </c:valAx>
      <c:serAx>
        <c:axId val="189521408"/>
        <c:scaling>
          <c:orientation val="minMax"/>
        </c:scaling>
        <c:delete val="1"/>
        <c:axPos val="b"/>
        <c:majorTickMark val="out"/>
        <c:minorTickMark val="none"/>
        <c:tickLblPos val="none"/>
        <c:crossAx val="195728896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Социальный статус</a:t>
            </a:r>
          </a:p>
        </c:rich>
      </c:tx>
      <c:layout>
        <c:manualLayout>
          <c:xMode val="edge"/>
          <c:yMode val="edge"/>
          <c:x val="0.2850493582128513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7744924249196656"/>
          <c:y val="0.13806278107711004"/>
          <c:w val="0.72362298257405933"/>
          <c:h val="0.79583924422220353"/>
        </c:manualLayout>
      </c:layout>
      <c:doughnutChart>
        <c:varyColors val="1"/>
        <c:ser>
          <c:idx val="0"/>
          <c:order val="0"/>
          <c:explosion val="5"/>
          <c:dLbls>
            <c:delete val="1"/>
          </c:dLbls>
          <c:cat>
            <c:strRef>
              <c:f>Лист1!$J$5:$K$5</c:f>
              <c:strCache>
                <c:ptCount val="2"/>
                <c:pt idx="0">
                  <c:v>рабочие</c:v>
                </c:pt>
                <c:pt idx="1">
                  <c:v>Служащие</c:v>
                </c:pt>
              </c:strCache>
            </c:strRef>
          </c:cat>
          <c:val>
            <c:numRef>
              <c:f>Лист1!$J$6:$K$6</c:f>
              <c:numCache>
                <c:formatCode>0%</c:formatCode>
                <c:ptCount val="2"/>
                <c:pt idx="0">
                  <c:v>0.77000000000000368</c:v>
                </c:pt>
                <c:pt idx="1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00-48A2-86E2-78A4717680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3195876859956247E-2"/>
                  <c:y val="-4.2512077294686305E-2"/>
                </c:manualLayout>
              </c:layout>
              <c:tx>
                <c:rich>
                  <a:bodyPr/>
                  <a:lstStyle/>
                  <a:p>
                    <a:r>
                      <a:rPr lang="en-US" u="none" dirty="0" smtClean="0"/>
                      <a:t>7</a:t>
                    </a:r>
                    <a:r>
                      <a:rPr lang="ru-RU" u="none" dirty="0" smtClean="0"/>
                      <a:t>40</a:t>
                    </a:r>
                    <a:r>
                      <a:rPr lang="en-US" u="none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FF5-49B9-94A3-3022818B913B}"/>
                </c:ext>
              </c:extLst>
            </c:dLbl>
            <c:dLbl>
              <c:idx val="1"/>
              <c:layout>
                <c:manualLayout>
                  <c:x val="4.3984524457483824E-3"/>
                  <c:y val="-3.0917874396135265E-2"/>
                </c:manualLayout>
              </c:layout>
              <c:tx>
                <c:rich>
                  <a:bodyPr/>
                  <a:lstStyle/>
                  <a:p>
                    <a:r>
                      <a:rPr lang="en-US" u="none" dirty="0" smtClean="0"/>
                      <a:t>8</a:t>
                    </a:r>
                    <a:r>
                      <a:rPr lang="ru-RU" u="none" dirty="0" smtClean="0"/>
                      <a:t>38</a:t>
                    </a:r>
                    <a:r>
                      <a:rPr lang="en-US" u="none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FF5-49B9-94A3-3022818B913B}"/>
                </c:ext>
              </c:extLst>
            </c:dLbl>
            <c:dLbl>
              <c:idx val="3"/>
              <c:layout>
                <c:manualLayout>
                  <c:x val="1.3195876859956169E-2"/>
                  <c:y val="-2.7053140096618498E-2"/>
                </c:manualLayout>
              </c:layout>
              <c:tx>
                <c:rich>
                  <a:bodyPr/>
                  <a:lstStyle/>
                  <a:p>
                    <a:r>
                      <a:rPr lang="ru-RU" u="none" dirty="0" smtClean="0"/>
                      <a:t>1144 </a:t>
                    </a:r>
                    <a:r>
                      <a:rPr lang="ru-RU" u="none" dirty="0"/>
                      <a:t>шт.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FF5-49B9-94A3-3022818B913B}"/>
                </c:ext>
              </c:extLst>
            </c:dLbl>
            <c:dLbl>
              <c:idx val="4"/>
              <c:layout>
                <c:manualLayout>
                  <c:x val="1.3195876859956247E-2"/>
                  <c:y val="-3.4782608695652174E-2"/>
                </c:manualLayout>
              </c:layout>
              <c:tx>
                <c:rich>
                  <a:bodyPr/>
                  <a:lstStyle/>
                  <a:p>
                    <a:r>
                      <a:rPr lang="ru-RU" u="none" dirty="0" smtClean="0"/>
                      <a:t>1948 </a:t>
                    </a:r>
                    <a:r>
                      <a:rPr lang="ru-RU" u="none" dirty="0"/>
                      <a:t>шт.</a:t>
                    </a:r>
                  </a:p>
                  <a:p>
                    <a:r>
                      <a:rPr lang="ru-RU" u="none" dirty="0"/>
                      <a:t>10,6 т.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FF5-49B9-94A3-3022818B91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u="none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Лист1!$B$11:$F$11</c:f>
              <c:strCache>
                <c:ptCount val="5"/>
                <c:pt idx="0">
                  <c:v>письма входящие</c:v>
                </c:pt>
                <c:pt idx="1">
                  <c:v>письма исходящие</c:v>
                </c:pt>
                <c:pt idx="3">
                  <c:v>бандероли входящие</c:v>
                </c:pt>
                <c:pt idx="4">
                  <c:v>бандероли исходящие</c:v>
                </c:pt>
              </c:strCache>
            </c:strRef>
          </c:cat>
          <c:val>
            <c:numRef>
              <c:f>Лист1!$B$12:$F$12</c:f>
              <c:numCache>
                <c:formatCode>General</c:formatCode>
                <c:ptCount val="5"/>
                <c:pt idx="0">
                  <c:v>5570</c:v>
                </c:pt>
                <c:pt idx="1">
                  <c:v>6062</c:v>
                </c:pt>
                <c:pt idx="3">
                  <c:v>704</c:v>
                </c:pt>
                <c:pt idx="4">
                  <c:v>1441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FF5-49B9-94A3-3022818B91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6310528"/>
        <c:axId val="196338048"/>
        <c:axId val="0"/>
      </c:bar3DChart>
      <c:catAx>
        <c:axId val="196310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96338048"/>
        <c:crosses val="autoZero"/>
        <c:auto val="1"/>
        <c:lblAlgn val="ctr"/>
        <c:lblOffset val="100"/>
        <c:noMultiLvlLbl val="0"/>
      </c:catAx>
      <c:valAx>
        <c:axId val="196338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6310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"/>
          <c:y val="0"/>
          <c:w val="1"/>
          <c:h val="0.75257741657928512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9F-4091-8B67-C2CB9F038DAE}"/>
                </c:ext>
              </c:extLst>
            </c:dLbl>
            <c:dLbl>
              <c:idx val="1"/>
              <c:layout>
                <c:manualLayout>
                  <c:x val="0"/>
                  <c:y val="5.7680630072318795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716</a:t>
                    </a:r>
                  </a:p>
                  <a:p>
                    <a:r>
                      <a:rPr lang="ru-RU" sz="1000" dirty="0" smtClean="0"/>
                      <a:t>чел. </a:t>
                    </a:r>
                    <a:endParaRPr lang="en-US" sz="1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9F-4091-8B67-C2CB9F038DAE}"/>
                </c:ext>
              </c:extLst>
            </c:dLbl>
            <c:dLbl>
              <c:idx val="2"/>
              <c:layout>
                <c:manualLayout>
                  <c:x val="1.0447563707116785E-1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1780</a:t>
                    </a:r>
                    <a:endParaRPr lang="ru-RU" dirty="0"/>
                  </a:p>
                  <a:p>
                    <a:r>
                      <a:rPr lang="ru-RU" sz="1000" dirty="0"/>
                      <a:t>чел. </a:t>
                    </a:r>
                  </a:p>
                  <a:p>
                    <a:r>
                      <a:rPr lang="ru-RU" sz="1000" dirty="0"/>
                      <a:t>Итого</a:t>
                    </a:r>
                  </a:p>
                  <a:p>
                    <a:r>
                      <a:rPr lang="ru-RU" sz="1000" dirty="0"/>
                      <a:t>училось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19F-4091-8B67-C2CB9F038D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Лист1!$A$1:$C$1</c:f>
              <c:strCache>
                <c:ptCount val="3"/>
                <c:pt idx="0">
                  <c:v>Поступили</c:v>
                </c:pt>
                <c:pt idx="1">
                  <c:v>2 курс - выпуск</c:v>
                </c:pt>
                <c:pt idx="2">
                  <c:v>Итого</c:v>
                </c:pt>
              </c:strCache>
            </c:strRef>
          </c:cat>
          <c:val>
            <c:numRef>
              <c:f>Лист1!$A$2:$C$2</c:f>
              <c:numCache>
                <c:formatCode>General</c:formatCode>
                <c:ptCount val="3"/>
                <c:pt idx="0">
                  <c:v>907</c:v>
                </c:pt>
                <c:pt idx="1">
                  <c:v>554</c:v>
                </c:pt>
                <c:pt idx="2">
                  <c:v>1461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19F-4091-8B67-C2CB9F038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6441600"/>
        <c:axId val="196443136"/>
      </c:barChart>
      <c:catAx>
        <c:axId val="19644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6443136"/>
        <c:crosses val="autoZero"/>
        <c:auto val="1"/>
        <c:lblAlgn val="ctr"/>
        <c:lblOffset val="100"/>
        <c:noMultiLvlLbl val="0"/>
      </c:catAx>
      <c:valAx>
        <c:axId val="196443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6441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275E47-0896-4554-8AD8-92CB6DCB90F2}" type="doc">
      <dgm:prSet loTypeId="urn:microsoft.com/office/officeart/2008/layout/VerticalCurvedList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180ACA6-48B0-4BB7-A7C9-F4DCFEDBF815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Основы христианской нравственности</a:t>
          </a:r>
        </a:p>
      </dgm:t>
    </dgm:pt>
    <dgm:pt modelId="{E86B549C-ACDF-4019-936A-818369429472}" type="parTrans" cxnId="{935E6801-7E49-4501-82B8-B60A79108E5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741B72B-169E-43CC-AC06-F3E4CBF4C315}" type="sibTrans" cxnId="{935E6801-7E49-4501-82B8-B60A79108E5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508BB99-57A5-444D-BA28-0A9CBC33211D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Закон Божий</a:t>
          </a:r>
        </a:p>
      </dgm:t>
    </dgm:pt>
    <dgm:pt modelId="{EECD75F6-CCE7-4EAD-8735-249B5B181BE6}" type="parTrans" cxnId="{ACDBF8B9-D15A-43E5-B073-66A1FE1C3F1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1912CB8-555D-4734-AA30-BA69F2C2C17A}" type="sibTrans" cxnId="{ACDBF8B9-D15A-43E5-B073-66A1FE1C3F1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5D4B7AB-9E10-422C-8570-84003B00CBA3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Новый Завет</a:t>
          </a:r>
        </a:p>
      </dgm:t>
    </dgm:pt>
    <dgm:pt modelId="{7A643891-2BC9-4940-943C-1ACEF3760B01}" type="parTrans" cxnId="{BAEC8F0A-DB26-4B30-A970-44BD594B3D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394E81C-9D15-459B-8926-48C017523F1B}" type="sibTrans" cxnId="{BAEC8F0A-DB26-4B30-A970-44BD594B3D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49FA4F1-9B8F-4D79-8180-49F8A069AE96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Церковное чтение и пение</a:t>
          </a:r>
        </a:p>
      </dgm:t>
    </dgm:pt>
    <dgm:pt modelId="{83621981-C6D9-44D2-9C08-CBFC161046AE}" type="parTrans" cxnId="{6B3DC30C-3378-4140-ADDB-5F586447FD7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57F66D0-C481-40D1-AE4C-E989396C003A}" type="sibTrans" cxnId="{6B3DC30C-3378-4140-ADDB-5F586447FD7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3F0F42A-5B11-4971-A5B9-FA5D6FA609DE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История РПЦ</a:t>
          </a:r>
        </a:p>
      </dgm:t>
    </dgm:pt>
    <dgm:pt modelId="{2D7722CE-8BDC-4045-A1AB-1F3EAF2C636E}" type="parTrans" cxnId="{FE6EC97C-2CA7-46BB-90E1-E2732CD24B3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56B11BC-E2F0-4059-9305-125CF88EA994}" type="sibTrans" cxnId="{FE6EC97C-2CA7-46BB-90E1-E2732CD24B3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5DD14A8-20E0-46E5-A817-8AD5D241F1F0}" type="pres">
      <dgm:prSet presAssocID="{B7275E47-0896-4554-8AD8-92CB6DCB90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DA9CEC3-6EBD-431C-920B-5E071FF6EFE4}" type="pres">
      <dgm:prSet presAssocID="{B7275E47-0896-4554-8AD8-92CB6DCB90F2}" presName="Name1" presStyleCnt="0"/>
      <dgm:spPr/>
    </dgm:pt>
    <dgm:pt modelId="{E46CE7F8-E93D-4BC2-902D-136BCC084CDB}" type="pres">
      <dgm:prSet presAssocID="{B7275E47-0896-4554-8AD8-92CB6DCB90F2}" presName="cycle" presStyleCnt="0"/>
      <dgm:spPr/>
    </dgm:pt>
    <dgm:pt modelId="{EC60E465-7EDB-48D2-B6D6-0646AE89F322}" type="pres">
      <dgm:prSet presAssocID="{B7275E47-0896-4554-8AD8-92CB6DCB90F2}" presName="srcNode" presStyleLbl="node1" presStyleIdx="0" presStyleCnt="5"/>
      <dgm:spPr/>
    </dgm:pt>
    <dgm:pt modelId="{CA4A07D9-068C-447A-B315-148F34B2DBB3}" type="pres">
      <dgm:prSet presAssocID="{B7275E47-0896-4554-8AD8-92CB6DCB90F2}" presName="conn" presStyleLbl="parChTrans1D2" presStyleIdx="0" presStyleCnt="1"/>
      <dgm:spPr/>
      <dgm:t>
        <a:bodyPr/>
        <a:lstStyle/>
        <a:p>
          <a:endParaRPr lang="ru-RU"/>
        </a:p>
      </dgm:t>
    </dgm:pt>
    <dgm:pt modelId="{BA763973-1130-409A-A893-3CA82AFF6B5E}" type="pres">
      <dgm:prSet presAssocID="{B7275E47-0896-4554-8AD8-92CB6DCB90F2}" presName="extraNode" presStyleLbl="node1" presStyleIdx="0" presStyleCnt="5"/>
      <dgm:spPr/>
    </dgm:pt>
    <dgm:pt modelId="{CAAB928A-B942-4E8C-9405-D5EAAAC68272}" type="pres">
      <dgm:prSet presAssocID="{B7275E47-0896-4554-8AD8-92CB6DCB90F2}" presName="dstNode" presStyleLbl="node1" presStyleIdx="0" presStyleCnt="5"/>
      <dgm:spPr/>
    </dgm:pt>
    <dgm:pt modelId="{F1F5D99A-882F-4425-A52F-20DD0135B03D}" type="pres">
      <dgm:prSet presAssocID="{9180ACA6-48B0-4BB7-A7C9-F4DCFEDBF81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8F28E-D7BF-4D81-BF70-3F0F91870D6A}" type="pres">
      <dgm:prSet presAssocID="{9180ACA6-48B0-4BB7-A7C9-F4DCFEDBF815}" presName="accent_1" presStyleCnt="0"/>
      <dgm:spPr/>
    </dgm:pt>
    <dgm:pt modelId="{ABA2B9C4-DE8A-4482-8303-974ED5B67AC9}" type="pres">
      <dgm:prSet presAssocID="{9180ACA6-48B0-4BB7-A7C9-F4DCFEDBF815}" presName="accentRepeatNode" presStyleLbl="solidFgAcc1" presStyleIdx="0" presStyleCnt="5"/>
      <dgm:spPr/>
    </dgm:pt>
    <dgm:pt modelId="{D5D59EC8-655F-4993-95A9-6FA5B9C0D39F}" type="pres">
      <dgm:prSet presAssocID="{A508BB99-57A5-444D-BA28-0A9CBC33211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A4E6-E721-43C3-88BA-CF845EBFE116}" type="pres">
      <dgm:prSet presAssocID="{A508BB99-57A5-444D-BA28-0A9CBC33211D}" presName="accent_2" presStyleCnt="0"/>
      <dgm:spPr/>
    </dgm:pt>
    <dgm:pt modelId="{D70CCBFF-2B9F-47A8-8F23-F1D3E278AEC6}" type="pres">
      <dgm:prSet presAssocID="{A508BB99-57A5-444D-BA28-0A9CBC33211D}" presName="accentRepeatNode" presStyleLbl="solidFgAcc1" presStyleIdx="1" presStyleCnt="5"/>
      <dgm:spPr/>
    </dgm:pt>
    <dgm:pt modelId="{388DBDD4-7897-4BFD-A092-2D9FA6C33D49}" type="pres">
      <dgm:prSet presAssocID="{D5D4B7AB-9E10-422C-8570-84003B00CBA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A6D30-B2A3-461B-9E16-8108F2C5CF46}" type="pres">
      <dgm:prSet presAssocID="{D5D4B7AB-9E10-422C-8570-84003B00CBA3}" presName="accent_3" presStyleCnt="0"/>
      <dgm:spPr/>
    </dgm:pt>
    <dgm:pt modelId="{5E0F736D-4CE6-436E-BCEF-BCE993A2D505}" type="pres">
      <dgm:prSet presAssocID="{D5D4B7AB-9E10-422C-8570-84003B00CBA3}" presName="accentRepeatNode" presStyleLbl="solidFgAcc1" presStyleIdx="2" presStyleCnt="5"/>
      <dgm:spPr/>
    </dgm:pt>
    <dgm:pt modelId="{A9E8CCB3-6995-40C4-9157-6F019EA71E81}" type="pres">
      <dgm:prSet presAssocID="{F49FA4F1-9B8F-4D79-8180-49F8A069AE96}" presName="text_4" presStyleLbl="node1" presStyleIdx="3" presStyleCnt="5" custLinFactNeighborX="907" custLinFactNeighborY="-50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D6D69-B452-4815-8F4A-033A8FC49A6B}" type="pres">
      <dgm:prSet presAssocID="{F49FA4F1-9B8F-4D79-8180-49F8A069AE96}" presName="accent_4" presStyleCnt="0"/>
      <dgm:spPr/>
    </dgm:pt>
    <dgm:pt modelId="{8DDBFED0-EB31-4088-8EEF-2EB966856587}" type="pres">
      <dgm:prSet presAssocID="{F49FA4F1-9B8F-4D79-8180-49F8A069AE96}" presName="accentRepeatNode" presStyleLbl="solidFgAcc1" presStyleIdx="3" presStyleCnt="5"/>
      <dgm:spPr/>
    </dgm:pt>
    <dgm:pt modelId="{08E19AD2-F6EB-4C3B-B27F-FDBA75AFDAFF}" type="pres">
      <dgm:prSet presAssocID="{43F0F42A-5B11-4971-A5B9-FA5D6FA609D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A952B-7F87-4712-BF07-9DA89DFF9F3B}" type="pres">
      <dgm:prSet presAssocID="{43F0F42A-5B11-4971-A5B9-FA5D6FA609DE}" presName="accent_5" presStyleCnt="0"/>
      <dgm:spPr/>
    </dgm:pt>
    <dgm:pt modelId="{758FD111-6ECA-48DA-9EBA-3B57ED4FF4F7}" type="pres">
      <dgm:prSet presAssocID="{43F0F42A-5B11-4971-A5B9-FA5D6FA609DE}" presName="accentRepeatNode" presStyleLbl="solidFgAcc1" presStyleIdx="4" presStyleCnt="5"/>
      <dgm:spPr/>
    </dgm:pt>
  </dgm:ptLst>
  <dgm:cxnLst>
    <dgm:cxn modelId="{9C198E65-B25A-4F94-91F7-BE895350B010}" type="presOf" srcId="{A508BB99-57A5-444D-BA28-0A9CBC33211D}" destId="{D5D59EC8-655F-4993-95A9-6FA5B9C0D39F}" srcOrd="0" destOrd="0" presId="urn:microsoft.com/office/officeart/2008/layout/VerticalCurvedList"/>
    <dgm:cxn modelId="{ACDBF8B9-D15A-43E5-B073-66A1FE1C3F1D}" srcId="{B7275E47-0896-4554-8AD8-92CB6DCB90F2}" destId="{A508BB99-57A5-444D-BA28-0A9CBC33211D}" srcOrd="1" destOrd="0" parTransId="{EECD75F6-CCE7-4EAD-8735-249B5B181BE6}" sibTransId="{51912CB8-555D-4734-AA30-BA69F2C2C17A}"/>
    <dgm:cxn modelId="{B28A3866-854B-4A8E-A1B8-ACF4F517585D}" type="presOf" srcId="{9180ACA6-48B0-4BB7-A7C9-F4DCFEDBF815}" destId="{F1F5D99A-882F-4425-A52F-20DD0135B03D}" srcOrd="0" destOrd="0" presId="urn:microsoft.com/office/officeart/2008/layout/VerticalCurvedList"/>
    <dgm:cxn modelId="{FE6EC97C-2CA7-46BB-90E1-E2732CD24B36}" srcId="{B7275E47-0896-4554-8AD8-92CB6DCB90F2}" destId="{43F0F42A-5B11-4971-A5B9-FA5D6FA609DE}" srcOrd="4" destOrd="0" parTransId="{2D7722CE-8BDC-4045-A1AB-1F3EAF2C636E}" sibTransId="{456B11BC-E2F0-4059-9305-125CF88EA994}"/>
    <dgm:cxn modelId="{935E6801-7E49-4501-82B8-B60A79108E59}" srcId="{B7275E47-0896-4554-8AD8-92CB6DCB90F2}" destId="{9180ACA6-48B0-4BB7-A7C9-F4DCFEDBF815}" srcOrd="0" destOrd="0" parTransId="{E86B549C-ACDF-4019-936A-818369429472}" sibTransId="{5741B72B-169E-43CC-AC06-F3E4CBF4C315}"/>
    <dgm:cxn modelId="{18BD0929-6445-4184-AC2A-F5B5CC2FA599}" type="presOf" srcId="{5741B72B-169E-43CC-AC06-F3E4CBF4C315}" destId="{CA4A07D9-068C-447A-B315-148F34B2DBB3}" srcOrd="0" destOrd="0" presId="urn:microsoft.com/office/officeart/2008/layout/VerticalCurvedList"/>
    <dgm:cxn modelId="{7306F37B-2A36-4211-9A38-6E86E71F3688}" type="presOf" srcId="{F49FA4F1-9B8F-4D79-8180-49F8A069AE96}" destId="{A9E8CCB3-6995-40C4-9157-6F019EA71E81}" srcOrd="0" destOrd="0" presId="urn:microsoft.com/office/officeart/2008/layout/VerticalCurvedList"/>
    <dgm:cxn modelId="{F8042ECC-9C4A-4E71-834F-6183FC49AEE7}" type="presOf" srcId="{B7275E47-0896-4554-8AD8-92CB6DCB90F2}" destId="{85DD14A8-20E0-46E5-A817-8AD5D241F1F0}" srcOrd="0" destOrd="0" presId="urn:microsoft.com/office/officeart/2008/layout/VerticalCurvedList"/>
    <dgm:cxn modelId="{BAEC8F0A-DB26-4B30-A970-44BD594B3D29}" srcId="{B7275E47-0896-4554-8AD8-92CB6DCB90F2}" destId="{D5D4B7AB-9E10-422C-8570-84003B00CBA3}" srcOrd="2" destOrd="0" parTransId="{7A643891-2BC9-4940-943C-1ACEF3760B01}" sibTransId="{7394E81C-9D15-459B-8926-48C017523F1B}"/>
    <dgm:cxn modelId="{FBD71C7F-2AF9-45B7-88FB-373E92DA3002}" type="presOf" srcId="{D5D4B7AB-9E10-422C-8570-84003B00CBA3}" destId="{388DBDD4-7897-4BFD-A092-2D9FA6C33D49}" srcOrd="0" destOrd="0" presId="urn:microsoft.com/office/officeart/2008/layout/VerticalCurvedList"/>
    <dgm:cxn modelId="{95D3D931-2994-47AC-A62B-A1A827278B3E}" type="presOf" srcId="{43F0F42A-5B11-4971-A5B9-FA5D6FA609DE}" destId="{08E19AD2-F6EB-4C3B-B27F-FDBA75AFDAFF}" srcOrd="0" destOrd="0" presId="urn:microsoft.com/office/officeart/2008/layout/VerticalCurvedList"/>
    <dgm:cxn modelId="{6B3DC30C-3378-4140-ADDB-5F586447FD7F}" srcId="{B7275E47-0896-4554-8AD8-92CB6DCB90F2}" destId="{F49FA4F1-9B8F-4D79-8180-49F8A069AE96}" srcOrd="3" destOrd="0" parTransId="{83621981-C6D9-44D2-9C08-CBFC161046AE}" sibTransId="{357F66D0-C481-40D1-AE4C-E989396C003A}"/>
    <dgm:cxn modelId="{8A92CBD4-6D71-4875-9D41-87EF37086611}" type="presParOf" srcId="{85DD14A8-20E0-46E5-A817-8AD5D241F1F0}" destId="{9DA9CEC3-6EBD-431C-920B-5E071FF6EFE4}" srcOrd="0" destOrd="0" presId="urn:microsoft.com/office/officeart/2008/layout/VerticalCurvedList"/>
    <dgm:cxn modelId="{926D0BC5-76A5-4194-BD8C-C3305CA10CAE}" type="presParOf" srcId="{9DA9CEC3-6EBD-431C-920B-5E071FF6EFE4}" destId="{E46CE7F8-E93D-4BC2-902D-136BCC084CDB}" srcOrd="0" destOrd="0" presId="urn:microsoft.com/office/officeart/2008/layout/VerticalCurvedList"/>
    <dgm:cxn modelId="{2CF3BD31-A840-40F3-B751-5C1AEB852464}" type="presParOf" srcId="{E46CE7F8-E93D-4BC2-902D-136BCC084CDB}" destId="{EC60E465-7EDB-48D2-B6D6-0646AE89F322}" srcOrd="0" destOrd="0" presId="urn:microsoft.com/office/officeart/2008/layout/VerticalCurvedList"/>
    <dgm:cxn modelId="{CBD48936-FEA4-49FD-9DD6-324C2F4A9257}" type="presParOf" srcId="{E46CE7F8-E93D-4BC2-902D-136BCC084CDB}" destId="{CA4A07D9-068C-447A-B315-148F34B2DBB3}" srcOrd="1" destOrd="0" presId="urn:microsoft.com/office/officeart/2008/layout/VerticalCurvedList"/>
    <dgm:cxn modelId="{E84C829E-28F0-4471-B28C-FA42CAD6858B}" type="presParOf" srcId="{E46CE7F8-E93D-4BC2-902D-136BCC084CDB}" destId="{BA763973-1130-409A-A893-3CA82AFF6B5E}" srcOrd="2" destOrd="0" presId="urn:microsoft.com/office/officeart/2008/layout/VerticalCurvedList"/>
    <dgm:cxn modelId="{24EB0973-7149-4800-BBDE-801000D8B1C3}" type="presParOf" srcId="{E46CE7F8-E93D-4BC2-902D-136BCC084CDB}" destId="{CAAB928A-B942-4E8C-9405-D5EAAAC68272}" srcOrd="3" destOrd="0" presId="urn:microsoft.com/office/officeart/2008/layout/VerticalCurvedList"/>
    <dgm:cxn modelId="{188B47D9-0731-496C-B399-16DA893BD55A}" type="presParOf" srcId="{9DA9CEC3-6EBD-431C-920B-5E071FF6EFE4}" destId="{F1F5D99A-882F-4425-A52F-20DD0135B03D}" srcOrd="1" destOrd="0" presId="urn:microsoft.com/office/officeart/2008/layout/VerticalCurvedList"/>
    <dgm:cxn modelId="{CDBF490C-9147-4EA5-A596-EA6C26BCC55A}" type="presParOf" srcId="{9DA9CEC3-6EBD-431C-920B-5E071FF6EFE4}" destId="{8F98F28E-D7BF-4D81-BF70-3F0F91870D6A}" srcOrd="2" destOrd="0" presId="urn:microsoft.com/office/officeart/2008/layout/VerticalCurvedList"/>
    <dgm:cxn modelId="{0748121B-3473-4160-8BD5-EB6F8940E4AC}" type="presParOf" srcId="{8F98F28E-D7BF-4D81-BF70-3F0F91870D6A}" destId="{ABA2B9C4-DE8A-4482-8303-974ED5B67AC9}" srcOrd="0" destOrd="0" presId="urn:microsoft.com/office/officeart/2008/layout/VerticalCurvedList"/>
    <dgm:cxn modelId="{00F9F7EE-3004-4182-B5B2-B66698CA25A7}" type="presParOf" srcId="{9DA9CEC3-6EBD-431C-920B-5E071FF6EFE4}" destId="{D5D59EC8-655F-4993-95A9-6FA5B9C0D39F}" srcOrd="3" destOrd="0" presId="urn:microsoft.com/office/officeart/2008/layout/VerticalCurvedList"/>
    <dgm:cxn modelId="{0F8FCF05-6029-4EAA-A988-98C770E0B70A}" type="presParOf" srcId="{9DA9CEC3-6EBD-431C-920B-5E071FF6EFE4}" destId="{7A9EA4E6-E721-43C3-88BA-CF845EBFE116}" srcOrd="4" destOrd="0" presId="urn:microsoft.com/office/officeart/2008/layout/VerticalCurvedList"/>
    <dgm:cxn modelId="{64D59B0C-BD6A-4AAC-8189-DF2674C9C24E}" type="presParOf" srcId="{7A9EA4E6-E721-43C3-88BA-CF845EBFE116}" destId="{D70CCBFF-2B9F-47A8-8F23-F1D3E278AEC6}" srcOrd="0" destOrd="0" presId="urn:microsoft.com/office/officeart/2008/layout/VerticalCurvedList"/>
    <dgm:cxn modelId="{429FB85B-4CDB-467F-9D4E-C96DF630B07D}" type="presParOf" srcId="{9DA9CEC3-6EBD-431C-920B-5E071FF6EFE4}" destId="{388DBDD4-7897-4BFD-A092-2D9FA6C33D49}" srcOrd="5" destOrd="0" presId="urn:microsoft.com/office/officeart/2008/layout/VerticalCurvedList"/>
    <dgm:cxn modelId="{89DA892F-0224-4E70-987F-426282F0E142}" type="presParOf" srcId="{9DA9CEC3-6EBD-431C-920B-5E071FF6EFE4}" destId="{30EA6D30-B2A3-461B-9E16-8108F2C5CF46}" srcOrd="6" destOrd="0" presId="urn:microsoft.com/office/officeart/2008/layout/VerticalCurvedList"/>
    <dgm:cxn modelId="{EE0AEB45-7D14-4E7B-A523-D63E706859E5}" type="presParOf" srcId="{30EA6D30-B2A3-461B-9E16-8108F2C5CF46}" destId="{5E0F736D-4CE6-436E-BCEF-BCE993A2D505}" srcOrd="0" destOrd="0" presId="urn:microsoft.com/office/officeart/2008/layout/VerticalCurvedList"/>
    <dgm:cxn modelId="{E688423A-E861-4E18-AB26-984A57CD6B6D}" type="presParOf" srcId="{9DA9CEC3-6EBD-431C-920B-5E071FF6EFE4}" destId="{A9E8CCB3-6995-40C4-9157-6F019EA71E81}" srcOrd="7" destOrd="0" presId="urn:microsoft.com/office/officeart/2008/layout/VerticalCurvedList"/>
    <dgm:cxn modelId="{EF1DCE89-301E-488B-920D-D778172424B0}" type="presParOf" srcId="{9DA9CEC3-6EBD-431C-920B-5E071FF6EFE4}" destId="{713D6D69-B452-4815-8F4A-033A8FC49A6B}" srcOrd="8" destOrd="0" presId="urn:microsoft.com/office/officeart/2008/layout/VerticalCurvedList"/>
    <dgm:cxn modelId="{65C3FAEB-7628-4F12-9C5C-8FDB7423EFC4}" type="presParOf" srcId="{713D6D69-B452-4815-8F4A-033A8FC49A6B}" destId="{8DDBFED0-EB31-4088-8EEF-2EB966856587}" srcOrd="0" destOrd="0" presId="urn:microsoft.com/office/officeart/2008/layout/VerticalCurvedList"/>
    <dgm:cxn modelId="{8A9994A3-C644-45A3-99A8-8AD894703661}" type="presParOf" srcId="{9DA9CEC3-6EBD-431C-920B-5E071FF6EFE4}" destId="{08E19AD2-F6EB-4C3B-B27F-FDBA75AFDAFF}" srcOrd="9" destOrd="0" presId="urn:microsoft.com/office/officeart/2008/layout/VerticalCurvedList"/>
    <dgm:cxn modelId="{DD0CC843-7C50-4CE2-8F89-B4494668FC64}" type="presParOf" srcId="{9DA9CEC3-6EBD-431C-920B-5E071FF6EFE4}" destId="{DF8A952B-7F87-4712-BF07-9DA89DFF9F3B}" srcOrd="10" destOrd="0" presId="urn:microsoft.com/office/officeart/2008/layout/VerticalCurvedList"/>
    <dgm:cxn modelId="{82BDA54E-9487-457D-A0A8-C256131ECA57}" type="presParOf" srcId="{DF8A952B-7F87-4712-BF07-9DA89DFF9F3B}" destId="{758FD111-6ECA-48DA-9EBA-3B57ED4FF4F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B36D84-9CB5-4A33-B2E6-E084DE54B18A}" type="doc">
      <dgm:prSet loTypeId="urn:microsoft.com/office/officeart/2005/8/layout/default#1" loCatId="list" qsTypeId="urn:microsoft.com/office/officeart/2005/8/quickstyle/simple1#2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CA0605D-B480-49DC-90B9-C7A0D888BF33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Библия: Ветхий и Новый Завет</a:t>
          </a:r>
        </a:p>
      </dgm:t>
    </dgm:pt>
    <dgm:pt modelId="{9B9DEA7A-7E50-4BB2-9FC1-810AB5B0166B}" type="parTrans" cxnId="{5C3C2580-65FE-4C44-BF63-F711F6FF49E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FC3BD83-C0C5-45D0-9ABC-FA8FE20EFE7A}" type="sibTrans" cxnId="{5C3C2580-65FE-4C44-BF63-F711F6FF49E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36417A7-8D81-4A74-BCBB-D12D732BFE58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Четвероевангелие и Апостол</a:t>
          </a: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архиеп. Аверкий (Таушев)</a:t>
          </a:r>
          <a:endParaRPr lang="ru-RU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93401-C297-4507-A773-D39B496E4F19}" type="parTrans" cxnId="{8D751667-66CA-4187-A621-2DF9B7EF79C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3D11E51E-77AD-4314-8DC8-2689BDF2BAB1}" type="sibTrans" cxnId="{8D751667-66CA-4187-A621-2DF9B7EF79C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3914371-FEDA-4E33-B03A-F2EB172D1EEC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Закон Божий</a:t>
          </a: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 прот. Серафим Слободско</a:t>
          </a:r>
          <a:r>
            <a:rPr lang="ru-RU" b="1" dirty="0">
              <a:solidFill>
                <a:schemeClr val="bg1"/>
              </a:solidFill>
            </a:rPr>
            <a:t>й</a:t>
          </a:r>
        </a:p>
      </dgm:t>
    </dgm:pt>
    <dgm:pt modelId="{B6336DEB-7429-4BEE-B006-D725856B35DE}" type="parTrans" cxnId="{0730FD0D-5618-441C-9954-3CA5C453D76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FA6AFD4-5373-47BB-BD2E-7362C167849E}" type="sibTrans" cxnId="{0730FD0D-5618-441C-9954-3CA5C453D76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ED3FD84-38A0-472F-88D9-B33E0A275CE7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Уроки добротолюбия</a:t>
          </a: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свящ. Алексий Мороз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>
            <a:solidFill>
              <a:schemeClr val="bg1"/>
            </a:solidFill>
          </a:endParaRPr>
        </a:p>
      </dgm:t>
    </dgm:pt>
    <dgm:pt modelId="{BF2E7344-3141-46E7-99B5-5092E14A6633}" type="parTrans" cxnId="{C4E83BA9-5372-4840-8014-781AD5475D3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8CADD54-7E20-4F76-BE79-614DD541EC06}" type="sibTrans" cxnId="{C4E83BA9-5372-4840-8014-781AD5475D3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5A5DF624-76AB-4F3B-8972-DB6EFB6E8612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История РПЦ</a:t>
          </a: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b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О. Яшина</a:t>
          </a:r>
        </a:p>
      </dgm:t>
    </dgm:pt>
    <dgm:pt modelId="{4A27134D-71B9-4209-8C26-012535AEBE1F}" type="parTrans" cxnId="{B4260F40-E5DA-4828-A824-8BA8799EE49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9A50EC9-AC2E-4FDA-8CF4-D89B9FD6EE76}" type="sibTrans" cxnId="{B4260F40-E5DA-4828-A824-8BA8799EE49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E86C77D-6E00-4BF6-9A7D-32D68C34522B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Мысли на каждый день года</a:t>
          </a: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свт. Феофан Затворник</a:t>
          </a:r>
        </a:p>
      </dgm:t>
    </dgm:pt>
    <dgm:pt modelId="{8A112E91-ACDC-49B8-8629-6E7EC8F9BA71}" type="parTrans" cxnId="{10CB6E06-49A2-4B56-8C0B-72A294C9650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7512FC3-F7DD-49D8-AC44-2F1EE7FED607}" type="sibTrans" cxnId="{10CB6E06-49A2-4B56-8C0B-72A294C9650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9C204AD-A817-41EE-8226-5678F9E376C2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“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Беседы о церковном пении</a:t>
          </a: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С.А. Рукова</a:t>
          </a:r>
        </a:p>
      </dgm:t>
    </dgm:pt>
    <dgm:pt modelId="{B9D5E248-B365-47AE-89D7-1431F13B64DD}" type="parTrans" cxnId="{4B17054E-C0BA-4FC6-B836-910EFDBCEBA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57A8683-A4F5-4BF4-AD0F-64D70DB75AD7}" type="sibTrans" cxnId="{4B17054E-C0BA-4FC6-B836-910EFDBCEBA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34C6C74-7D69-4E86-B492-F5A52AF840C8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Православный катехизис</a:t>
          </a: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свт. Николай Сербский</a:t>
          </a:r>
        </a:p>
      </dgm:t>
    </dgm:pt>
    <dgm:pt modelId="{8DDED994-6862-4409-B493-328CD2A6BBBF}" type="parTrans" cxnId="{D07EEA67-32C6-494D-83C9-EA409114330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90568DB-2F32-4673-A1FD-F0D04EFFE0A7}" type="sibTrans" cxnId="{D07EEA67-32C6-494D-83C9-EA409114330E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EC4F809-1CF7-4409-9266-7BFF6B124473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Жития святых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6FEC92-79B1-4D50-8D46-B91AFC99D0AE}" type="parTrans" cxnId="{99FED6F4-0A09-4818-8C11-11E2DB8F593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3B81A14-C77B-4846-9E85-9CDC63B9B4D6}" type="sibTrans" cxnId="{99FED6F4-0A09-4818-8C11-11E2DB8F593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3C3E3F1-B9C2-4356-83D5-65AA95237BBD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Молитвословы на русском и церковнославянском языках</a:t>
          </a:r>
        </a:p>
      </dgm:t>
    </dgm:pt>
    <dgm:pt modelId="{4D092325-F3FC-4CF0-9853-745466314F45}" type="parTrans" cxnId="{971EEE08-5593-4A88-921C-F40E43021BE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4826AC3-E2E5-460F-B87E-FD188AD11628}" type="sibTrans" cxnId="{971EEE08-5593-4A88-921C-F40E43021BE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87AD6A2-C544-4FB4-9AAC-F0353EA3B19A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Аудио/видеозаписи духовного содержания</a:t>
          </a:r>
        </a:p>
      </dgm:t>
    </dgm:pt>
    <dgm:pt modelId="{41EF3309-E829-4BA1-9E27-8E5A74F6ECC4}" type="parTrans" cxnId="{9151E2BE-0DE8-4BEF-A497-E3B096DFA81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9C51DDF-093A-478B-A012-26A49FB1A9F2}" type="sibTrans" cxnId="{9151E2BE-0DE8-4BEF-A497-E3B096DFA81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03037C9-DDCC-47CD-97E3-4DC0D685ABB2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Псалтирь</a:t>
          </a:r>
        </a:p>
      </dgm:t>
    </dgm:pt>
    <dgm:pt modelId="{738F7CC7-899A-4FCB-A8FC-DC92324BFF5C}" type="parTrans" cxnId="{D621E0C4-53A2-4D2D-9E6F-92AFEC210D3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AA7296C-E33B-488E-B588-A08F8B7C4692}" type="sibTrans" cxnId="{D621E0C4-53A2-4D2D-9E6F-92AFEC210D34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2E13230-2289-43E5-B27E-2C70B2E0D0E9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Церковный календарь</a:t>
          </a:r>
        </a:p>
      </dgm:t>
    </dgm:pt>
    <dgm:pt modelId="{09A2FACD-F95C-4DD0-81A9-29291FA92839}" type="parTrans" cxnId="{9BD9E779-B0C5-4B5E-8267-7EAEA4A2F2B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FEC2AA1-00DA-48A1-9D07-21695ACE2B9F}" type="sibTrans" cxnId="{9BD9E779-B0C5-4B5E-8267-7EAEA4A2F2B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0DA829B-08EB-4CEF-8130-3D1EE1BCA47F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Дополнительная святоотеческая литература</a:t>
          </a:r>
        </a:p>
      </dgm:t>
    </dgm:pt>
    <dgm:pt modelId="{9259580A-66A5-4CB6-BD40-C4C956037E4C}" type="parTrans" cxnId="{8169F56E-7225-48FE-A24A-859ACF2DE92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ABE93E3-1A47-4EC1-8F70-4C57357705B6}" type="sibTrans" cxnId="{8169F56E-7225-48FE-A24A-859ACF2DE92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4B6FA59-BF8B-4045-B319-D481DBFF1EF9}">
      <dgm:prSet/>
      <dgm:spPr/>
      <dgm:t>
        <a:bodyPr/>
        <a:lstStyle/>
        <a:p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Рабочие тетради</a:t>
          </a:r>
        </a:p>
      </dgm:t>
    </dgm:pt>
    <dgm:pt modelId="{C9F7658C-7C5A-4795-9CCE-FB82FFA31BA5}" type="parTrans" cxnId="{264FA266-13F5-4E99-BD33-D48245A3610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B89E414-2536-4BBB-BE92-D994434ADDA3}" type="sibTrans" cxnId="{264FA266-13F5-4E99-BD33-D48245A36101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67F3978-9818-41D8-828C-B89F6B8FCD07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Основы нравственности</a:t>
          </a:r>
          <a:r>
            <a: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b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Р. Янушкявичюс,</a:t>
          </a:r>
          <a:b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О. Янушкявичене</a:t>
          </a:r>
        </a:p>
      </dgm:t>
    </dgm:pt>
    <dgm:pt modelId="{2790C650-17FE-484B-9DFB-6999C68E4011}" type="parTrans" cxnId="{2C3C56ED-0CAB-4C74-9928-E268CF4CCA9E}">
      <dgm:prSet/>
      <dgm:spPr/>
      <dgm:t>
        <a:bodyPr/>
        <a:lstStyle/>
        <a:p>
          <a:endParaRPr lang="ru-RU"/>
        </a:p>
      </dgm:t>
    </dgm:pt>
    <dgm:pt modelId="{D386DAD0-5C00-4433-A69B-DED5D6BC40F0}" type="sibTrans" cxnId="{2C3C56ED-0CAB-4C74-9928-E268CF4CCA9E}">
      <dgm:prSet/>
      <dgm:spPr/>
      <dgm:t>
        <a:bodyPr/>
        <a:lstStyle/>
        <a:p>
          <a:endParaRPr lang="ru-RU"/>
        </a:p>
      </dgm:t>
    </dgm:pt>
    <dgm:pt modelId="{4AE9A18C-B325-4760-9297-CE8277017D48}" type="pres">
      <dgm:prSet presAssocID="{C7B36D84-9CB5-4A33-B2E6-E084DE54B18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76199A-DF0A-43A2-BA75-72B66C13F439}" type="pres">
      <dgm:prSet presAssocID="{6CA0605D-B480-49DC-90B9-C7A0D888BF33}" presName="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3A095-184A-4697-A817-41652070A3F7}" type="pres">
      <dgm:prSet presAssocID="{CFC3BD83-C0C5-45D0-9ABC-FA8FE20EFE7A}" presName="sibTrans" presStyleCnt="0"/>
      <dgm:spPr/>
    </dgm:pt>
    <dgm:pt modelId="{80CF045C-A1C6-436D-AF61-7C2B3FF40D2F}" type="pres">
      <dgm:prSet presAssocID="{136417A7-8D81-4A74-BCBB-D12D732BFE58}" presName="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EF24B-E441-4499-B395-0B64FFB8098C}" type="pres">
      <dgm:prSet presAssocID="{3D11E51E-77AD-4314-8DC8-2689BDF2BAB1}" presName="sibTrans" presStyleCnt="0"/>
      <dgm:spPr/>
    </dgm:pt>
    <dgm:pt modelId="{7E54F690-9CAB-46C0-82CF-5A83EFFA6C47}" type="pres">
      <dgm:prSet presAssocID="{E3914371-FEDA-4E33-B03A-F2EB172D1EEC}" presName="node" presStyleLbl="node1" presStyleIdx="2" presStyleCnt="1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031EB0-6F0C-4340-A967-B701D50ECC35}" type="pres">
      <dgm:prSet presAssocID="{9FA6AFD4-5373-47BB-BD2E-7362C167849E}" presName="sibTrans" presStyleCnt="0"/>
      <dgm:spPr/>
    </dgm:pt>
    <dgm:pt modelId="{4DCA66C4-D94F-471A-8E10-B4970DAE7356}" type="pres">
      <dgm:prSet presAssocID="{9ED3FD84-38A0-472F-88D9-B33E0A275CE7}" presName="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3F5F8-38F8-4F27-8CF1-B0F37AB8E97F}" type="pres">
      <dgm:prSet presAssocID="{F8CADD54-7E20-4F76-BE79-614DD541EC06}" presName="sibTrans" presStyleCnt="0"/>
      <dgm:spPr/>
    </dgm:pt>
    <dgm:pt modelId="{58A1CCC1-C820-4353-87EE-D0A910D5E802}" type="pres">
      <dgm:prSet presAssocID="{5A5DF624-76AB-4F3B-8972-DB6EFB6E8612}" presName="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870E7-94F7-46B2-A33C-BB4F86152336}" type="pres">
      <dgm:prSet presAssocID="{A9A50EC9-AC2E-4FDA-8CF4-D89B9FD6EE76}" presName="sibTrans" presStyleCnt="0"/>
      <dgm:spPr/>
    </dgm:pt>
    <dgm:pt modelId="{CFB081C5-2989-4B05-8892-1A8B958C9944}" type="pres">
      <dgm:prSet presAssocID="{1E86C77D-6E00-4BF6-9A7D-32D68C34522B}" presName="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9C254D-0840-46A5-9C77-2F781B395E07}" type="pres">
      <dgm:prSet presAssocID="{97512FC3-F7DD-49D8-AC44-2F1EE7FED607}" presName="sibTrans" presStyleCnt="0"/>
      <dgm:spPr/>
    </dgm:pt>
    <dgm:pt modelId="{73C05A14-D7F7-42CA-B01A-1A7A1C4D8717}" type="pres">
      <dgm:prSet presAssocID="{29C204AD-A817-41EE-8226-5678F9E376C2}" presName="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D9D41-A0DE-4432-8946-77E2FD0EAA65}" type="pres">
      <dgm:prSet presAssocID="{B57A8683-A4F5-4BF4-AD0F-64D70DB75AD7}" presName="sibTrans" presStyleCnt="0"/>
      <dgm:spPr/>
    </dgm:pt>
    <dgm:pt modelId="{D5B2A5F8-7377-4474-95BF-1DAB1537C9EA}" type="pres">
      <dgm:prSet presAssocID="{C34C6C74-7D69-4E86-B492-F5A52AF840C8}" presName="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738F7-521F-491E-BBAE-D08B8610481F}" type="pres">
      <dgm:prSet presAssocID="{990568DB-2F32-4673-A1FD-F0D04EFFE0A7}" presName="sibTrans" presStyleCnt="0"/>
      <dgm:spPr/>
    </dgm:pt>
    <dgm:pt modelId="{E84F2203-F36E-4880-BAC3-279258A022A6}" type="pres">
      <dgm:prSet presAssocID="{8EC4F809-1CF7-4409-9266-7BFF6B124473}" presName="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89BA0-ACF7-4EC4-9AC3-7989A148AF93}" type="pres">
      <dgm:prSet presAssocID="{63B81A14-C77B-4846-9E85-9CDC63B9B4D6}" presName="sibTrans" presStyleCnt="0"/>
      <dgm:spPr/>
    </dgm:pt>
    <dgm:pt modelId="{B1576E98-E13B-4BE4-93B8-6A69B4095BC8}" type="pres">
      <dgm:prSet presAssocID="{267F3978-9818-41D8-828C-B89F6B8FCD07}" presName="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9A1655-F21D-40E5-94C5-B7FCD65D0F27}" type="pres">
      <dgm:prSet presAssocID="{D386DAD0-5C00-4433-A69B-DED5D6BC40F0}" presName="sibTrans" presStyleCnt="0"/>
      <dgm:spPr/>
    </dgm:pt>
    <dgm:pt modelId="{4A5C7178-2BF9-4DB1-99ED-78443498DE43}" type="pres">
      <dgm:prSet presAssocID="{A3C3E3F1-B9C2-4356-83D5-65AA95237BBD}" presName="node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48CA0-CBBB-4E72-AAAE-A77A1D7D17ED}" type="pres">
      <dgm:prSet presAssocID="{44826AC3-E2E5-460F-B87E-FD188AD11628}" presName="sibTrans" presStyleCnt="0"/>
      <dgm:spPr/>
    </dgm:pt>
    <dgm:pt modelId="{C26B2152-86B9-4638-8C58-578BFDCFD05D}" type="pres">
      <dgm:prSet presAssocID="{A87AD6A2-C544-4FB4-9AAC-F0353EA3B19A}" presName="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5B0187-5B4F-41ED-8443-A35E77CFE026}" type="pres">
      <dgm:prSet presAssocID="{C9C51DDF-093A-478B-A012-26A49FB1A9F2}" presName="sibTrans" presStyleCnt="0"/>
      <dgm:spPr/>
    </dgm:pt>
    <dgm:pt modelId="{A98E8155-5248-4BE9-968D-B946131B80D2}" type="pres">
      <dgm:prSet presAssocID="{E03037C9-DDCC-47CD-97E3-4DC0D685ABB2}" presName="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A5B4D-029E-40D9-83C6-DB9E49D07F2D}" type="pres">
      <dgm:prSet presAssocID="{0AA7296C-E33B-488E-B588-A08F8B7C4692}" presName="sibTrans" presStyleCnt="0"/>
      <dgm:spPr/>
    </dgm:pt>
    <dgm:pt modelId="{FA3F33E0-EEDD-4E17-9590-ED4FE9EE8B72}" type="pres">
      <dgm:prSet presAssocID="{62E13230-2289-43E5-B27E-2C70B2E0D0E9}" presName="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BD4F9-C817-4556-ACFB-1D0BF37FF2BF}" type="pres">
      <dgm:prSet presAssocID="{6FEC2AA1-00DA-48A1-9D07-21695ACE2B9F}" presName="sibTrans" presStyleCnt="0"/>
      <dgm:spPr/>
    </dgm:pt>
    <dgm:pt modelId="{DA14C566-A1CD-4EF1-BE55-0D9BB3047F23}" type="pres">
      <dgm:prSet presAssocID="{60DA829B-08EB-4CEF-8130-3D1EE1BCA47F}" presName="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2AC57-EC80-403C-ADE1-1CC9B1A245FB}" type="pres">
      <dgm:prSet presAssocID="{8ABE93E3-1A47-4EC1-8F70-4C57357705B6}" presName="sibTrans" presStyleCnt="0"/>
      <dgm:spPr/>
    </dgm:pt>
    <dgm:pt modelId="{1A7E4CC5-F0D2-4C76-A525-0DDC06135C5E}" type="pres">
      <dgm:prSet presAssocID="{A4B6FA59-BF8B-4045-B319-D481DBFF1EF9}" presName="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F4F879-4CD5-424D-91EA-EB4E0D058600}" type="presOf" srcId="{A4B6FA59-BF8B-4045-B319-D481DBFF1EF9}" destId="{1A7E4CC5-F0D2-4C76-A525-0DDC06135C5E}" srcOrd="0" destOrd="0" presId="urn:microsoft.com/office/officeart/2005/8/layout/default#1"/>
    <dgm:cxn modelId="{B4260F40-E5DA-4828-A824-8BA8799EE495}" srcId="{C7B36D84-9CB5-4A33-B2E6-E084DE54B18A}" destId="{5A5DF624-76AB-4F3B-8972-DB6EFB6E8612}" srcOrd="4" destOrd="0" parTransId="{4A27134D-71B9-4209-8C26-012535AEBE1F}" sibTransId="{A9A50EC9-AC2E-4FDA-8CF4-D89B9FD6EE76}"/>
    <dgm:cxn modelId="{7F501E5A-C000-40C3-8F98-6E7B16279D3A}" type="presOf" srcId="{136417A7-8D81-4A74-BCBB-D12D732BFE58}" destId="{80CF045C-A1C6-436D-AF61-7C2B3FF40D2F}" srcOrd="0" destOrd="0" presId="urn:microsoft.com/office/officeart/2005/8/layout/default#1"/>
    <dgm:cxn modelId="{2C3C56ED-0CAB-4C74-9928-E268CF4CCA9E}" srcId="{C7B36D84-9CB5-4A33-B2E6-E084DE54B18A}" destId="{267F3978-9818-41D8-828C-B89F6B8FCD07}" srcOrd="9" destOrd="0" parTransId="{2790C650-17FE-484B-9DFB-6999C68E4011}" sibTransId="{D386DAD0-5C00-4433-A69B-DED5D6BC40F0}"/>
    <dgm:cxn modelId="{10CB6E06-49A2-4B56-8C0B-72A294C9650D}" srcId="{C7B36D84-9CB5-4A33-B2E6-E084DE54B18A}" destId="{1E86C77D-6E00-4BF6-9A7D-32D68C34522B}" srcOrd="5" destOrd="0" parTransId="{8A112E91-ACDC-49B8-8629-6E7EC8F9BA71}" sibTransId="{97512FC3-F7DD-49D8-AC44-2F1EE7FED607}"/>
    <dgm:cxn modelId="{2185233F-9EDC-4782-8390-CC4CF6E2B53A}" type="presOf" srcId="{62E13230-2289-43E5-B27E-2C70B2E0D0E9}" destId="{FA3F33E0-EEDD-4E17-9590-ED4FE9EE8B72}" srcOrd="0" destOrd="0" presId="urn:microsoft.com/office/officeart/2005/8/layout/default#1"/>
    <dgm:cxn modelId="{5657F372-17F3-469F-B5FC-5400B934061C}" type="presOf" srcId="{C7B36D84-9CB5-4A33-B2E6-E084DE54B18A}" destId="{4AE9A18C-B325-4760-9297-CE8277017D48}" srcOrd="0" destOrd="0" presId="urn:microsoft.com/office/officeart/2005/8/layout/default#1"/>
    <dgm:cxn modelId="{9BD9E779-B0C5-4B5E-8267-7EAEA4A2F2BD}" srcId="{C7B36D84-9CB5-4A33-B2E6-E084DE54B18A}" destId="{62E13230-2289-43E5-B27E-2C70B2E0D0E9}" srcOrd="13" destOrd="0" parTransId="{09A2FACD-F95C-4DD0-81A9-29291FA92839}" sibTransId="{6FEC2AA1-00DA-48A1-9D07-21695ACE2B9F}"/>
    <dgm:cxn modelId="{5C3C2580-65FE-4C44-BF63-F711F6FF49E5}" srcId="{C7B36D84-9CB5-4A33-B2E6-E084DE54B18A}" destId="{6CA0605D-B480-49DC-90B9-C7A0D888BF33}" srcOrd="0" destOrd="0" parTransId="{9B9DEA7A-7E50-4BB2-9FC1-810AB5B0166B}" sibTransId="{CFC3BD83-C0C5-45D0-9ABC-FA8FE20EFE7A}"/>
    <dgm:cxn modelId="{0730FD0D-5618-441C-9954-3CA5C453D76D}" srcId="{C7B36D84-9CB5-4A33-B2E6-E084DE54B18A}" destId="{E3914371-FEDA-4E33-B03A-F2EB172D1EEC}" srcOrd="2" destOrd="0" parTransId="{B6336DEB-7429-4BEE-B006-D725856B35DE}" sibTransId="{9FA6AFD4-5373-47BB-BD2E-7362C167849E}"/>
    <dgm:cxn modelId="{1B28033D-A705-4A39-88F9-6E8B452481C2}" type="presOf" srcId="{A87AD6A2-C544-4FB4-9AAC-F0353EA3B19A}" destId="{C26B2152-86B9-4638-8C58-578BFDCFD05D}" srcOrd="0" destOrd="0" presId="urn:microsoft.com/office/officeart/2005/8/layout/default#1"/>
    <dgm:cxn modelId="{631ADCD7-4F28-4E1F-9FD7-2A5271B8E848}" type="presOf" srcId="{E03037C9-DDCC-47CD-97E3-4DC0D685ABB2}" destId="{A98E8155-5248-4BE9-968D-B946131B80D2}" srcOrd="0" destOrd="0" presId="urn:microsoft.com/office/officeart/2005/8/layout/default#1"/>
    <dgm:cxn modelId="{32E174AF-D6FE-46E7-8BE3-C51B48796BC5}" type="presOf" srcId="{E3914371-FEDA-4E33-B03A-F2EB172D1EEC}" destId="{7E54F690-9CAB-46C0-82CF-5A83EFFA6C47}" srcOrd="0" destOrd="0" presId="urn:microsoft.com/office/officeart/2005/8/layout/default#1"/>
    <dgm:cxn modelId="{5820119B-7DE0-4149-9983-97DE500D572B}" type="presOf" srcId="{267F3978-9818-41D8-828C-B89F6B8FCD07}" destId="{B1576E98-E13B-4BE4-93B8-6A69B4095BC8}" srcOrd="0" destOrd="0" presId="urn:microsoft.com/office/officeart/2005/8/layout/default#1"/>
    <dgm:cxn modelId="{8169F56E-7225-48FE-A24A-859ACF2DE925}" srcId="{C7B36D84-9CB5-4A33-B2E6-E084DE54B18A}" destId="{60DA829B-08EB-4CEF-8130-3D1EE1BCA47F}" srcOrd="14" destOrd="0" parTransId="{9259580A-66A5-4CB6-BD40-C4C956037E4C}" sibTransId="{8ABE93E3-1A47-4EC1-8F70-4C57357705B6}"/>
    <dgm:cxn modelId="{51E2E628-C7B2-43A0-8CDE-A89F8A7E5C9A}" type="presOf" srcId="{29C204AD-A817-41EE-8226-5678F9E376C2}" destId="{73C05A14-D7F7-42CA-B01A-1A7A1C4D8717}" srcOrd="0" destOrd="0" presId="urn:microsoft.com/office/officeart/2005/8/layout/default#1"/>
    <dgm:cxn modelId="{2133613A-F624-4E26-86CE-C5443AD0E1A8}" type="presOf" srcId="{6CA0605D-B480-49DC-90B9-C7A0D888BF33}" destId="{3E76199A-DF0A-43A2-BA75-72B66C13F439}" srcOrd="0" destOrd="0" presId="urn:microsoft.com/office/officeart/2005/8/layout/default#1"/>
    <dgm:cxn modelId="{99FED6F4-0A09-4818-8C11-11E2DB8F5930}" srcId="{C7B36D84-9CB5-4A33-B2E6-E084DE54B18A}" destId="{8EC4F809-1CF7-4409-9266-7BFF6B124473}" srcOrd="8" destOrd="0" parTransId="{766FEC92-79B1-4D50-8D46-B91AFC99D0AE}" sibTransId="{63B81A14-C77B-4846-9E85-9CDC63B9B4D6}"/>
    <dgm:cxn modelId="{840850C3-9653-477A-9967-A722B101AD61}" type="presOf" srcId="{C34C6C74-7D69-4E86-B492-F5A52AF840C8}" destId="{D5B2A5F8-7377-4474-95BF-1DAB1537C9EA}" srcOrd="0" destOrd="0" presId="urn:microsoft.com/office/officeart/2005/8/layout/default#1"/>
    <dgm:cxn modelId="{4B17054E-C0BA-4FC6-B836-910EFDBCEBAA}" srcId="{C7B36D84-9CB5-4A33-B2E6-E084DE54B18A}" destId="{29C204AD-A817-41EE-8226-5678F9E376C2}" srcOrd="6" destOrd="0" parTransId="{B9D5E248-B365-47AE-89D7-1431F13B64DD}" sibTransId="{B57A8683-A4F5-4BF4-AD0F-64D70DB75AD7}"/>
    <dgm:cxn modelId="{9257E6C0-B6A1-4096-9201-1925CC911698}" type="presOf" srcId="{9ED3FD84-38A0-472F-88D9-B33E0A275CE7}" destId="{4DCA66C4-D94F-471A-8E10-B4970DAE7356}" srcOrd="0" destOrd="0" presId="urn:microsoft.com/office/officeart/2005/8/layout/default#1"/>
    <dgm:cxn modelId="{D07EEA67-32C6-494D-83C9-EA409114330E}" srcId="{C7B36D84-9CB5-4A33-B2E6-E084DE54B18A}" destId="{C34C6C74-7D69-4E86-B492-F5A52AF840C8}" srcOrd="7" destOrd="0" parTransId="{8DDED994-6862-4409-B493-328CD2A6BBBF}" sibTransId="{990568DB-2F32-4673-A1FD-F0D04EFFE0A7}"/>
    <dgm:cxn modelId="{44936BC2-1E97-40C5-A762-B7BAE696B837}" type="presOf" srcId="{8EC4F809-1CF7-4409-9266-7BFF6B124473}" destId="{E84F2203-F36E-4880-BAC3-279258A022A6}" srcOrd="0" destOrd="0" presId="urn:microsoft.com/office/officeart/2005/8/layout/default#1"/>
    <dgm:cxn modelId="{264FA266-13F5-4E99-BD33-D48245A36101}" srcId="{C7B36D84-9CB5-4A33-B2E6-E084DE54B18A}" destId="{A4B6FA59-BF8B-4045-B319-D481DBFF1EF9}" srcOrd="15" destOrd="0" parTransId="{C9F7658C-7C5A-4795-9CCE-FB82FFA31BA5}" sibTransId="{CB89E414-2536-4BBB-BE92-D994434ADDA3}"/>
    <dgm:cxn modelId="{D621E0C4-53A2-4D2D-9E6F-92AFEC210D34}" srcId="{C7B36D84-9CB5-4A33-B2E6-E084DE54B18A}" destId="{E03037C9-DDCC-47CD-97E3-4DC0D685ABB2}" srcOrd="12" destOrd="0" parTransId="{738F7CC7-899A-4FCB-A8FC-DC92324BFF5C}" sibTransId="{0AA7296C-E33B-488E-B588-A08F8B7C4692}"/>
    <dgm:cxn modelId="{C4E83BA9-5372-4840-8014-781AD5475D35}" srcId="{C7B36D84-9CB5-4A33-B2E6-E084DE54B18A}" destId="{9ED3FD84-38A0-472F-88D9-B33E0A275CE7}" srcOrd="3" destOrd="0" parTransId="{BF2E7344-3141-46E7-99B5-5092E14A6633}" sibTransId="{F8CADD54-7E20-4F76-BE79-614DD541EC06}"/>
    <dgm:cxn modelId="{12044E2A-8D68-490B-9986-2EF14E447DAE}" type="presOf" srcId="{60DA829B-08EB-4CEF-8130-3D1EE1BCA47F}" destId="{DA14C566-A1CD-4EF1-BE55-0D9BB3047F23}" srcOrd="0" destOrd="0" presId="urn:microsoft.com/office/officeart/2005/8/layout/default#1"/>
    <dgm:cxn modelId="{9151E2BE-0DE8-4BEF-A497-E3B096DFA810}" srcId="{C7B36D84-9CB5-4A33-B2E6-E084DE54B18A}" destId="{A87AD6A2-C544-4FB4-9AAC-F0353EA3B19A}" srcOrd="11" destOrd="0" parTransId="{41EF3309-E829-4BA1-9E27-8E5A74F6ECC4}" sibTransId="{C9C51DDF-093A-478B-A012-26A49FB1A9F2}"/>
    <dgm:cxn modelId="{7601122E-6C11-48FE-9F14-DA10E7DA763D}" type="presOf" srcId="{A3C3E3F1-B9C2-4356-83D5-65AA95237BBD}" destId="{4A5C7178-2BF9-4DB1-99ED-78443498DE43}" srcOrd="0" destOrd="0" presId="urn:microsoft.com/office/officeart/2005/8/layout/default#1"/>
    <dgm:cxn modelId="{971EEE08-5593-4A88-921C-F40E43021BE0}" srcId="{C7B36D84-9CB5-4A33-B2E6-E084DE54B18A}" destId="{A3C3E3F1-B9C2-4356-83D5-65AA95237BBD}" srcOrd="10" destOrd="0" parTransId="{4D092325-F3FC-4CF0-9853-745466314F45}" sibTransId="{44826AC3-E2E5-460F-B87E-FD188AD11628}"/>
    <dgm:cxn modelId="{6AB91E73-2676-4D5E-9703-D135FB0A2005}" type="presOf" srcId="{5A5DF624-76AB-4F3B-8972-DB6EFB6E8612}" destId="{58A1CCC1-C820-4353-87EE-D0A910D5E802}" srcOrd="0" destOrd="0" presId="urn:microsoft.com/office/officeart/2005/8/layout/default#1"/>
    <dgm:cxn modelId="{8D751667-66CA-4187-A621-2DF9B7EF79CE}" srcId="{C7B36D84-9CB5-4A33-B2E6-E084DE54B18A}" destId="{136417A7-8D81-4A74-BCBB-D12D732BFE58}" srcOrd="1" destOrd="0" parTransId="{A7E93401-C297-4507-A773-D39B496E4F19}" sibTransId="{3D11E51E-77AD-4314-8DC8-2689BDF2BAB1}"/>
    <dgm:cxn modelId="{97BB7A3A-3130-460F-9670-2087FFABE713}" type="presOf" srcId="{1E86C77D-6E00-4BF6-9A7D-32D68C34522B}" destId="{CFB081C5-2989-4B05-8892-1A8B958C9944}" srcOrd="0" destOrd="0" presId="urn:microsoft.com/office/officeart/2005/8/layout/default#1"/>
    <dgm:cxn modelId="{75182722-5BD4-42D6-8CA8-D893133B8BB1}" type="presParOf" srcId="{4AE9A18C-B325-4760-9297-CE8277017D48}" destId="{3E76199A-DF0A-43A2-BA75-72B66C13F439}" srcOrd="0" destOrd="0" presId="urn:microsoft.com/office/officeart/2005/8/layout/default#1"/>
    <dgm:cxn modelId="{A98D3F3E-B5A8-4D54-B108-02B266578FCF}" type="presParOf" srcId="{4AE9A18C-B325-4760-9297-CE8277017D48}" destId="{3E33A095-184A-4697-A817-41652070A3F7}" srcOrd="1" destOrd="0" presId="urn:microsoft.com/office/officeart/2005/8/layout/default#1"/>
    <dgm:cxn modelId="{9EE7E106-6F1C-453E-8B61-F22368A32063}" type="presParOf" srcId="{4AE9A18C-B325-4760-9297-CE8277017D48}" destId="{80CF045C-A1C6-436D-AF61-7C2B3FF40D2F}" srcOrd="2" destOrd="0" presId="urn:microsoft.com/office/officeart/2005/8/layout/default#1"/>
    <dgm:cxn modelId="{3D93B201-8AD0-4C64-8C7F-EBD38DB696BA}" type="presParOf" srcId="{4AE9A18C-B325-4760-9297-CE8277017D48}" destId="{B6CEF24B-E441-4499-B395-0B64FFB8098C}" srcOrd="3" destOrd="0" presId="urn:microsoft.com/office/officeart/2005/8/layout/default#1"/>
    <dgm:cxn modelId="{9B2631D8-2306-4DF8-919A-C4BEA25270D7}" type="presParOf" srcId="{4AE9A18C-B325-4760-9297-CE8277017D48}" destId="{7E54F690-9CAB-46C0-82CF-5A83EFFA6C47}" srcOrd="4" destOrd="0" presId="urn:microsoft.com/office/officeart/2005/8/layout/default#1"/>
    <dgm:cxn modelId="{2CEA9641-9815-49DC-A248-8379E879BA04}" type="presParOf" srcId="{4AE9A18C-B325-4760-9297-CE8277017D48}" destId="{86031EB0-6F0C-4340-A967-B701D50ECC35}" srcOrd="5" destOrd="0" presId="urn:microsoft.com/office/officeart/2005/8/layout/default#1"/>
    <dgm:cxn modelId="{B37A5973-82BC-452A-84F9-49DA8FFACD08}" type="presParOf" srcId="{4AE9A18C-B325-4760-9297-CE8277017D48}" destId="{4DCA66C4-D94F-471A-8E10-B4970DAE7356}" srcOrd="6" destOrd="0" presId="urn:microsoft.com/office/officeart/2005/8/layout/default#1"/>
    <dgm:cxn modelId="{1E421884-BA54-48D7-8316-0B9CE6CE0EC3}" type="presParOf" srcId="{4AE9A18C-B325-4760-9297-CE8277017D48}" destId="{9363F5F8-38F8-4F27-8CF1-B0F37AB8E97F}" srcOrd="7" destOrd="0" presId="urn:microsoft.com/office/officeart/2005/8/layout/default#1"/>
    <dgm:cxn modelId="{3591A361-1CCC-4F32-85C4-60A9A7761761}" type="presParOf" srcId="{4AE9A18C-B325-4760-9297-CE8277017D48}" destId="{58A1CCC1-C820-4353-87EE-D0A910D5E802}" srcOrd="8" destOrd="0" presId="urn:microsoft.com/office/officeart/2005/8/layout/default#1"/>
    <dgm:cxn modelId="{C4944B82-2DD9-415F-834B-0400EDD70551}" type="presParOf" srcId="{4AE9A18C-B325-4760-9297-CE8277017D48}" destId="{A82870E7-94F7-46B2-A33C-BB4F86152336}" srcOrd="9" destOrd="0" presId="urn:microsoft.com/office/officeart/2005/8/layout/default#1"/>
    <dgm:cxn modelId="{5542D482-96C4-4B56-B29B-9120779750AB}" type="presParOf" srcId="{4AE9A18C-B325-4760-9297-CE8277017D48}" destId="{CFB081C5-2989-4B05-8892-1A8B958C9944}" srcOrd="10" destOrd="0" presId="urn:microsoft.com/office/officeart/2005/8/layout/default#1"/>
    <dgm:cxn modelId="{A81C2826-9D59-42B3-9037-AB0953A19327}" type="presParOf" srcId="{4AE9A18C-B325-4760-9297-CE8277017D48}" destId="{EA9C254D-0840-46A5-9C77-2F781B395E07}" srcOrd="11" destOrd="0" presId="urn:microsoft.com/office/officeart/2005/8/layout/default#1"/>
    <dgm:cxn modelId="{13B00258-1CA6-4D85-8C20-9ABB1713E94F}" type="presParOf" srcId="{4AE9A18C-B325-4760-9297-CE8277017D48}" destId="{73C05A14-D7F7-42CA-B01A-1A7A1C4D8717}" srcOrd="12" destOrd="0" presId="urn:microsoft.com/office/officeart/2005/8/layout/default#1"/>
    <dgm:cxn modelId="{2B3BE2BE-CA50-42D7-A6D3-BF67CDB10089}" type="presParOf" srcId="{4AE9A18C-B325-4760-9297-CE8277017D48}" destId="{634D9D41-A0DE-4432-8946-77E2FD0EAA65}" srcOrd="13" destOrd="0" presId="urn:microsoft.com/office/officeart/2005/8/layout/default#1"/>
    <dgm:cxn modelId="{B7301FA0-66FF-45C3-9B54-50C43FE7B683}" type="presParOf" srcId="{4AE9A18C-B325-4760-9297-CE8277017D48}" destId="{D5B2A5F8-7377-4474-95BF-1DAB1537C9EA}" srcOrd="14" destOrd="0" presId="urn:microsoft.com/office/officeart/2005/8/layout/default#1"/>
    <dgm:cxn modelId="{3296B19B-537E-4707-BAB5-C58962A1BB06}" type="presParOf" srcId="{4AE9A18C-B325-4760-9297-CE8277017D48}" destId="{4F1738F7-521F-491E-BBAE-D08B8610481F}" srcOrd="15" destOrd="0" presId="urn:microsoft.com/office/officeart/2005/8/layout/default#1"/>
    <dgm:cxn modelId="{72FABEC0-277A-4F2B-8614-6FB9A27F370A}" type="presParOf" srcId="{4AE9A18C-B325-4760-9297-CE8277017D48}" destId="{E84F2203-F36E-4880-BAC3-279258A022A6}" srcOrd="16" destOrd="0" presId="urn:microsoft.com/office/officeart/2005/8/layout/default#1"/>
    <dgm:cxn modelId="{B6E7E177-1201-4C7A-958E-FB0FF13C38F5}" type="presParOf" srcId="{4AE9A18C-B325-4760-9297-CE8277017D48}" destId="{41E89BA0-ACF7-4EC4-9AC3-7989A148AF93}" srcOrd="17" destOrd="0" presId="urn:microsoft.com/office/officeart/2005/8/layout/default#1"/>
    <dgm:cxn modelId="{9ED6B6F6-34B3-493E-A2E9-29CDF1813A15}" type="presParOf" srcId="{4AE9A18C-B325-4760-9297-CE8277017D48}" destId="{B1576E98-E13B-4BE4-93B8-6A69B4095BC8}" srcOrd="18" destOrd="0" presId="urn:microsoft.com/office/officeart/2005/8/layout/default#1"/>
    <dgm:cxn modelId="{0D287ECA-0649-479C-991D-5110D376CD6D}" type="presParOf" srcId="{4AE9A18C-B325-4760-9297-CE8277017D48}" destId="{119A1655-F21D-40E5-94C5-B7FCD65D0F27}" srcOrd="19" destOrd="0" presId="urn:microsoft.com/office/officeart/2005/8/layout/default#1"/>
    <dgm:cxn modelId="{0F09C1D2-2F8D-42C4-A73F-3328BDD41ACE}" type="presParOf" srcId="{4AE9A18C-B325-4760-9297-CE8277017D48}" destId="{4A5C7178-2BF9-4DB1-99ED-78443498DE43}" srcOrd="20" destOrd="0" presId="urn:microsoft.com/office/officeart/2005/8/layout/default#1"/>
    <dgm:cxn modelId="{B3702C45-C212-4CB2-B667-B60111C17202}" type="presParOf" srcId="{4AE9A18C-B325-4760-9297-CE8277017D48}" destId="{6C248CA0-CBBB-4E72-AAAE-A77A1D7D17ED}" srcOrd="21" destOrd="0" presId="urn:microsoft.com/office/officeart/2005/8/layout/default#1"/>
    <dgm:cxn modelId="{216EFC8D-EB69-4BC4-B2B8-CEBAFCBC8940}" type="presParOf" srcId="{4AE9A18C-B325-4760-9297-CE8277017D48}" destId="{C26B2152-86B9-4638-8C58-578BFDCFD05D}" srcOrd="22" destOrd="0" presId="urn:microsoft.com/office/officeart/2005/8/layout/default#1"/>
    <dgm:cxn modelId="{4393469E-B948-48FA-855F-9F510BBDDE60}" type="presParOf" srcId="{4AE9A18C-B325-4760-9297-CE8277017D48}" destId="{A45B0187-5B4F-41ED-8443-A35E77CFE026}" srcOrd="23" destOrd="0" presId="urn:microsoft.com/office/officeart/2005/8/layout/default#1"/>
    <dgm:cxn modelId="{E46F2B38-D601-4185-8635-1E0D81A1350B}" type="presParOf" srcId="{4AE9A18C-B325-4760-9297-CE8277017D48}" destId="{A98E8155-5248-4BE9-968D-B946131B80D2}" srcOrd="24" destOrd="0" presId="urn:microsoft.com/office/officeart/2005/8/layout/default#1"/>
    <dgm:cxn modelId="{F6669FF4-143D-432F-BC1A-9DB95B0E9625}" type="presParOf" srcId="{4AE9A18C-B325-4760-9297-CE8277017D48}" destId="{F8BA5B4D-029E-40D9-83C6-DB9E49D07F2D}" srcOrd="25" destOrd="0" presId="urn:microsoft.com/office/officeart/2005/8/layout/default#1"/>
    <dgm:cxn modelId="{7201E2AC-B543-4B6B-B866-9EA608280F41}" type="presParOf" srcId="{4AE9A18C-B325-4760-9297-CE8277017D48}" destId="{FA3F33E0-EEDD-4E17-9590-ED4FE9EE8B72}" srcOrd="26" destOrd="0" presId="urn:microsoft.com/office/officeart/2005/8/layout/default#1"/>
    <dgm:cxn modelId="{B5F46E6F-6C4B-4D03-8F2C-3CBCF0ABDD5E}" type="presParOf" srcId="{4AE9A18C-B325-4760-9297-CE8277017D48}" destId="{025BD4F9-C817-4556-ACFB-1D0BF37FF2BF}" srcOrd="27" destOrd="0" presId="urn:microsoft.com/office/officeart/2005/8/layout/default#1"/>
    <dgm:cxn modelId="{265A3B41-DB59-416A-9EEE-A8ABF813AB3B}" type="presParOf" srcId="{4AE9A18C-B325-4760-9297-CE8277017D48}" destId="{DA14C566-A1CD-4EF1-BE55-0D9BB3047F23}" srcOrd="28" destOrd="0" presId="urn:microsoft.com/office/officeart/2005/8/layout/default#1"/>
    <dgm:cxn modelId="{D5F787AB-4C65-400D-9018-DAB27C4A5862}" type="presParOf" srcId="{4AE9A18C-B325-4760-9297-CE8277017D48}" destId="{BD42AC57-EC80-403C-ADE1-1CC9B1A245FB}" srcOrd="29" destOrd="0" presId="urn:microsoft.com/office/officeart/2005/8/layout/default#1"/>
    <dgm:cxn modelId="{EF58AE69-AFC3-4F07-AD69-8503354F00EF}" type="presParOf" srcId="{4AE9A18C-B325-4760-9297-CE8277017D48}" destId="{1A7E4CC5-F0D2-4C76-A525-0DDC06135C5E}" srcOrd="3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A07D9-068C-447A-B315-148F34B2DBB3}">
      <dsp:nvSpPr>
        <dsp:cNvPr id="0" name=""/>
        <dsp:cNvSpPr/>
      </dsp:nvSpPr>
      <dsp:spPr>
        <a:xfrm>
          <a:off x="-5931264" y="-907656"/>
          <a:ext cx="7060991" cy="7060991"/>
        </a:xfrm>
        <a:prstGeom prst="blockArc">
          <a:avLst>
            <a:gd name="adj1" fmla="val 18900000"/>
            <a:gd name="adj2" fmla="val 2700000"/>
            <a:gd name="adj3" fmla="val 30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5D99A-882F-4425-A52F-20DD0135B03D}">
      <dsp:nvSpPr>
        <dsp:cNvPr id="0" name=""/>
        <dsp:cNvSpPr/>
      </dsp:nvSpPr>
      <dsp:spPr>
        <a:xfrm>
          <a:off x="493732" y="327749"/>
          <a:ext cx="5969265" cy="655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63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chemeClr val="bg1"/>
              </a:solidFill>
            </a:rPr>
            <a:t>Основы христианской нравственности</a:t>
          </a:r>
        </a:p>
      </dsp:txBody>
      <dsp:txXfrm>
        <a:off x="493732" y="327749"/>
        <a:ext cx="5969265" cy="655919"/>
      </dsp:txXfrm>
    </dsp:sp>
    <dsp:sp modelId="{ABA2B9C4-DE8A-4482-8303-974ED5B67AC9}">
      <dsp:nvSpPr>
        <dsp:cNvPr id="0" name=""/>
        <dsp:cNvSpPr/>
      </dsp:nvSpPr>
      <dsp:spPr>
        <a:xfrm>
          <a:off x="83782" y="245760"/>
          <a:ext cx="819899" cy="819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59EC8-655F-4993-95A9-6FA5B9C0D39F}">
      <dsp:nvSpPr>
        <dsp:cNvPr id="0" name=""/>
        <dsp:cNvSpPr/>
      </dsp:nvSpPr>
      <dsp:spPr>
        <a:xfrm>
          <a:off x="963745" y="1311314"/>
          <a:ext cx="5499252" cy="655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63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chemeClr val="bg1"/>
              </a:solidFill>
            </a:rPr>
            <a:t>Закон Божий</a:t>
          </a:r>
        </a:p>
      </dsp:txBody>
      <dsp:txXfrm>
        <a:off x="963745" y="1311314"/>
        <a:ext cx="5499252" cy="655919"/>
      </dsp:txXfrm>
    </dsp:sp>
    <dsp:sp modelId="{D70CCBFF-2B9F-47A8-8F23-F1D3E278AEC6}">
      <dsp:nvSpPr>
        <dsp:cNvPr id="0" name=""/>
        <dsp:cNvSpPr/>
      </dsp:nvSpPr>
      <dsp:spPr>
        <a:xfrm>
          <a:off x="553795" y="1229324"/>
          <a:ext cx="819899" cy="819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DBDD4-7897-4BFD-A092-2D9FA6C33D49}">
      <dsp:nvSpPr>
        <dsp:cNvPr id="0" name=""/>
        <dsp:cNvSpPr/>
      </dsp:nvSpPr>
      <dsp:spPr>
        <a:xfrm>
          <a:off x="1108001" y="2294879"/>
          <a:ext cx="5354996" cy="6559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63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chemeClr val="bg1"/>
              </a:solidFill>
            </a:rPr>
            <a:t>Новый Завет</a:t>
          </a:r>
        </a:p>
      </dsp:txBody>
      <dsp:txXfrm>
        <a:off x="1108001" y="2294879"/>
        <a:ext cx="5354996" cy="655919"/>
      </dsp:txXfrm>
    </dsp:sp>
    <dsp:sp modelId="{5E0F736D-4CE6-436E-BCEF-BCE993A2D505}">
      <dsp:nvSpPr>
        <dsp:cNvPr id="0" name=""/>
        <dsp:cNvSpPr/>
      </dsp:nvSpPr>
      <dsp:spPr>
        <a:xfrm>
          <a:off x="698051" y="2212889"/>
          <a:ext cx="819899" cy="819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8CCB3-6995-40C4-9157-6F019EA71E81}">
      <dsp:nvSpPr>
        <dsp:cNvPr id="0" name=""/>
        <dsp:cNvSpPr/>
      </dsp:nvSpPr>
      <dsp:spPr>
        <a:xfrm>
          <a:off x="1013623" y="3245195"/>
          <a:ext cx="5499252" cy="6559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63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chemeClr val="bg1"/>
              </a:solidFill>
            </a:rPr>
            <a:t>Церковное чтение и пение</a:t>
          </a:r>
        </a:p>
      </dsp:txBody>
      <dsp:txXfrm>
        <a:off x="1013623" y="3245195"/>
        <a:ext cx="5499252" cy="655919"/>
      </dsp:txXfrm>
    </dsp:sp>
    <dsp:sp modelId="{8DDBFED0-EB31-4088-8EEF-2EB966856587}">
      <dsp:nvSpPr>
        <dsp:cNvPr id="0" name=""/>
        <dsp:cNvSpPr/>
      </dsp:nvSpPr>
      <dsp:spPr>
        <a:xfrm>
          <a:off x="553795" y="3196453"/>
          <a:ext cx="819899" cy="819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19AD2-F6EB-4C3B-B27F-FDBA75AFDAFF}">
      <dsp:nvSpPr>
        <dsp:cNvPr id="0" name=""/>
        <dsp:cNvSpPr/>
      </dsp:nvSpPr>
      <dsp:spPr>
        <a:xfrm>
          <a:off x="493732" y="4262008"/>
          <a:ext cx="5969265" cy="65591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636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chemeClr val="bg1"/>
              </a:solidFill>
            </a:rPr>
            <a:t>История РПЦ</a:t>
          </a:r>
        </a:p>
      </dsp:txBody>
      <dsp:txXfrm>
        <a:off x="493732" y="4262008"/>
        <a:ext cx="5969265" cy="655919"/>
      </dsp:txXfrm>
    </dsp:sp>
    <dsp:sp modelId="{758FD111-6ECA-48DA-9EBA-3B57ED4FF4F7}">
      <dsp:nvSpPr>
        <dsp:cNvPr id="0" name=""/>
        <dsp:cNvSpPr/>
      </dsp:nvSpPr>
      <dsp:spPr>
        <a:xfrm>
          <a:off x="83782" y="4180018"/>
          <a:ext cx="819899" cy="8198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6199A-DF0A-43A2-BA75-72B66C13F439}">
      <dsp:nvSpPr>
        <dsp:cNvPr id="0" name=""/>
        <dsp:cNvSpPr/>
      </dsp:nvSpPr>
      <dsp:spPr>
        <a:xfrm>
          <a:off x="1295" y="511372"/>
          <a:ext cx="1631880" cy="979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Библия: Ветхий и Новый Завет</a:t>
          </a:r>
        </a:p>
      </dsp:txBody>
      <dsp:txXfrm>
        <a:off x="1295" y="511372"/>
        <a:ext cx="1631880" cy="979128"/>
      </dsp:txXfrm>
    </dsp:sp>
    <dsp:sp modelId="{80CF045C-A1C6-436D-AF61-7C2B3FF40D2F}">
      <dsp:nvSpPr>
        <dsp:cNvPr id="0" name=""/>
        <dsp:cNvSpPr/>
      </dsp:nvSpPr>
      <dsp:spPr>
        <a:xfrm>
          <a:off x="1796363" y="511372"/>
          <a:ext cx="1631880" cy="9791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Четвероевангелие и Апостол</a:t>
          </a: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архиеп. Аверкий (Таушев)</a:t>
          </a:r>
          <a:endParaRPr lang="ru-RU" sz="11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96363" y="511372"/>
        <a:ext cx="1631880" cy="979128"/>
      </dsp:txXfrm>
    </dsp:sp>
    <dsp:sp modelId="{7E54F690-9CAB-46C0-82CF-5A83EFFA6C47}">
      <dsp:nvSpPr>
        <dsp:cNvPr id="0" name=""/>
        <dsp:cNvSpPr/>
      </dsp:nvSpPr>
      <dsp:spPr>
        <a:xfrm>
          <a:off x="3591431" y="511372"/>
          <a:ext cx="1631880" cy="9791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Закон Божий</a:t>
          </a: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 прот. Серафим Слободско</a:t>
          </a:r>
          <a:r>
            <a:rPr lang="ru-RU" sz="1100" b="1" kern="1200" dirty="0">
              <a:solidFill>
                <a:schemeClr val="bg1"/>
              </a:solidFill>
            </a:rPr>
            <a:t>й</a:t>
          </a:r>
        </a:p>
      </dsp:txBody>
      <dsp:txXfrm>
        <a:off x="3591431" y="511372"/>
        <a:ext cx="1631880" cy="979128"/>
      </dsp:txXfrm>
    </dsp:sp>
    <dsp:sp modelId="{4DCA66C4-D94F-471A-8E10-B4970DAE7356}">
      <dsp:nvSpPr>
        <dsp:cNvPr id="0" name=""/>
        <dsp:cNvSpPr/>
      </dsp:nvSpPr>
      <dsp:spPr>
        <a:xfrm>
          <a:off x="5386500" y="511372"/>
          <a:ext cx="1631880" cy="9791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Уроки добротолюбия</a:t>
          </a: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свящ. Алексий Мороз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chemeClr val="bg1"/>
            </a:solidFill>
          </a:endParaRPr>
        </a:p>
      </dsp:txBody>
      <dsp:txXfrm>
        <a:off x="5386500" y="511372"/>
        <a:ext cx="1631880" cy="979128"/>
      </dsp:txXfrm>
    </dsp:sp>
    <dsp:sp modelId="{58A1CCC1-C820-4353-87EE-D0A910D5E802}">
      <dsp:nvSpPr>
        <dsp:cNvPr id="0" name=""/>
        <dsp:cNvSpPr/>
      </dsp:nvSpPr>
      <dsp:spPr>
        <a:xfrm>
          <a:off x="7181568" y="511372"/>
          <a:ext cx="1631880" cy="97912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История РПЦ</a:t>
          </a: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b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О. Яшина</a:t>
          </a:r>
        </a:p>
      </dsp:txBody>
      <dsp:txXfrm>
        <a:off x="7181568" y="511372"/>
        <a:ext cx="1631880" cy="979128"/>
      </dsp:txXfrm>
    </dsp:sp>
    <dsp:sp modelId="{CFB081C5-2989-4B05-8892-1A8B958C9944}">
      <dsp:nvSpPr>
        <dsp:cNvPr id="0" name=""/>
        <dsp:cNvSpPr/>
      </dsp:nvSpPr>
      <dsp:spPr>
        <a:xfrm>
          <a:off x="8976636" y="511372"/>
          <a:ext cx="1631880" cy="979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Мысли на каждый день года</a:t>
          </a: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свт. Феофан Затворник</a:t>
          </a:r>
        </a:p>
      </dsp:txBody>
      <dsp:txXfrm>
        <a:off x="8976636" y="511372"/>
        <a:ext cx="1631880" cy="979128"/>
      </dsp:txXfrm>
    </dsp:sp>
    <dsp:sp modelId="{73C05A14-D7F7-42CA-B01A-1A7A1C4D8717}">
      <dsp:nvSpPr>
        <dsp:cNvPr id="0" name=""/>
        <dsp:cNvSpPr/>
      </dsp:nvSpPr>
      <dsp:spPr>
        <a:xfrm>
          <a:off x="1295" y="1653688"/>
          <a:ext cx="1631880" cy="9791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</a:rPr>
            <a:t>“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Беседы о церковном пении</a:t>
          </a: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С.А. Рукова</a:t>
          </a:r>
        </a:p>
      </dsp:txBody>
      <dsp:txXfrm>
        <a:off x="1295" y="1653688"/>
        <a:ext cx="1631880" cy="979128"/>
      </dsp:txXfrm>
    </dsp:sp>
    <dsp:sp modelId="{D5B2A5F8-7377-4474-95BF-1DAB1537C9EA}">
      <dsp:nvSpPr>
        <dsp:cNvPr id="0" name=""/>
        <dsp:cNvSpPr/>
      </dsp:nvSpPr>
      <dsp:spPr>
        <a:xfrm>
          <a:off x="1796363" y="1653688"/>
          <a:ext cx="1631880" cy="9791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Православный катехизис</a:t>
          </a: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свт. Николай Сербский</a:t>
          </a:r>
        </a:p>
      </dsp:txBody>
      <dsp:txXfrm>
        <a:off x="1796363" y="1653688"/>
        <a:ext cx="1631880" cy="979128"/>
      </dsp:txXfrm>
    </dsp:sp>
    <dsp:sp modelId="{E84F2203-F36E-4880-BAC3-279258A022A6}">
      <dsp:nvSpPr>
        <dsp:cNvPr id="0" name=""/>
        <dsp:cNvSpPr/>
      </dsp:nvSpPr>
      <dsp:spPr>
        <a:xfrm>
          <a:off x="3591431" y="1653688"/>
          <a:ext cx="1631880" cy="9791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Жития святых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1431" y="1653688"/>
        <a:ext cx="1631880" cy="979128"/>
      </dsp:txXfrm>
    </dsp:sp>
    <dsp:sp modelId="{B1576E98-E13B-4BE4-93B8-6A69B4095BC8}">
      <dsp:nvSpPr>
        <dsp:cNvPr id="0" name=""/>
        <dsp:cNvSpPr/>
      </dsp:nvSpPr>
      <dsp:spPr>
        <a:xfrm>
          <a:off x="5386500" y="1653688"/>
          <a:ext cx="1631880" cy="97912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Основы нравственности</a:t>
          </a:r>
          <a:r>
            <a:rPr lang="en-US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b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Р. Янушкявичюс,</a:t>
          </a:r>
          <a:b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О. Янушкявичене</a:t>
          </a:r>
        </a:p>
      </dsp:txBody>
      <dsp:txXfrm>
        <a:off x="5386500" y="1653688"/>
        <a:ext cx="1631880" cy="979128"/>
      </dsp:txXfrm>
    </dsp:sp>
    <dsp:sp modelId="{4A5C7178-2BF9-4DB1-99ED-78443498DE43}">
      <dsp:nvSpPr>
        <dsp:cNvPr id="0" name=""/>
        <dsp:cNvSpPr/>
      </dsp:nvSpPr>
      <dsp:spPr>
        <a:xfrm>
          <a:off x="7181568" y="1653688"/>
          <a:ext cx="1631880" cy="979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Молитвословы на русском и церковнославянском языках</a:t>
          </a:r>
        </a:p>
      </dsp:txBody>
      <dsp:txXfrm>
        <a:off x="7181568" y="1653688"/>
        <a:ext cx="1631880" cy="979128"/>
      </dsp:txXfrm>
    </dsp:sp>
    <dsp:sp modelId="{C26B2152-86B9-4638-8C58-578BFDCFD05D}">
      <dsp:nvSpPr>
        <dsp:cNvPr id="0" name=""/>
        <dsp:cNvSpPr/>
      </dsp:nvSpPr>
      <dsp:spPr>
        <a:xfrm>
          <a:off x="8976636" y="1653688"/>
          <a:ext cx="1631880" cy="9791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Аудио/видеозаписи духовного содержания</a:t>
          </a:r>
        </a:p>
      </dsp:txBody>
      <dsp:txXfrm>
        <a:off x="8976636" y="1653688"/>
        <a:ext cx="1631880" cy="979128"/>
      </dsp:txXfrm>
    </dsp:sp>
    <dsp:sp modelId="{A98E8155-5248-4BE9-968D-B946131B80D2}">
      <dsp:nvSpPr>
        <dsp:cNvPr id="0" name=""/>
        <dsp:cNvSpPr/>
      </dsp:nvSpPr>
      <dsp:spPr>
        <a:xfrm>
          <a:off x="1796363" y="2796004"/>
          <a:ext cx="1631880" cy="9791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Псалтирь</a:t>
          </a:r>
        </a:p>
      </dsp:txBody>
      <dsp:txXfrm>
        <a:off x="1796363" y="2796004"/>
        <a:ext cx="1631880" cy="979128"/>
      </dsp:txXfrm>
    </dsp:sp>
    <dsp:sp modelId="{FA3F33E0-EEDD-4E17-9590-ED4FE9EE8B72}">
      <dsp:nvSpPr>
        <dsp:cNvPr id="0" name=""/>
        <dsp:cNvSpPr/>
      </dsp:nvSpPr>
      <dsp:spPr>
        <a:xfrm>
          <a:off x="3591431" y="2796004"/>
          <a:ext cx="1631880" cy="97912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Церковный календарь</a:t>
          </a:r>
        </a:p>
      </dsp:txBody>
      <dsp:txXfrm>
        <a:off x="3591431" y="2796004"/>
        <a:ext cx="1631880" cy="979128"/>
      </dsp:txXfrm>
    </dsp:sp>
    <dsp:sp modelId="{DA14C566-A1CD-4EF1-BE55-0D9BB3047F23}">
      <dsp:nvSpPr>
        <dsp:cNvPr id="0" name=""/>
        <dsp:cNvSpPr/>
      </dsp:nvSpPr>
      <dsp:spPr>
        <a:xfrm>
          <a:off x="5386500" y="2796004"/>
          <a:ext cx="1631880" cy="97912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Дополнительная святоотеческая литература</a:t>
          </a:r>
        </a:p>
      </dsp:txBody>
      <dsp:txXfrm>
        <a:off x="5386500" y="2796004"/>
        <a:ext cx="1631880" cy="979128"/>
      </dsp:txXfrm>
    </dsp:sp>
    <dsp:sp modelId="{1A7E4CC5-F0D2-4C76-A525-0DDC06135C5E}">
      <dsp:nvSpPr>
        <dsp:cNvPr id="0" name=""/>
        <dsp:cNvSpPr/>
      </dsp:nvSpPr>
      <dsp:spPr>
        <a:xfrm>
          <a:off x="7181568" y="2796004"/>
          <a:ext cx="1631880" cy="9791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Рабочие тетради</a:t>
          </a:r>
        </a:p>
      </dsp:txBody>
      <dsp:txXfrm>
        <a:off x="7181568" y="2796004"/>
        <a:ext cx="1631880" cy="979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0.08418</cdr:x>
      <cdr:y>0.46271</cdr:y>
    </cdr:from>
    <cdr:to>
      <cdr:x>0.25001</cdr:x>
      <cdr:y>0.80557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5B6144EE-CFD5-BDA6-F734-1B8A0F601FAE}"/>
            </a:ext>
          </a:extLst>
        </cdr:cNvPr>
        <cdr:cNvSpPr txBox="1"/>
      </cdr:nvSpPr>
      <cdr:spPr>
        <a:xfrm xmlns:a="http://schemas.openxmlformats.org/drawingml/2006/main">
          <a:off x="375195" y="1018779"/>
          <a:ext cx="739137" cy="7549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bg1"/>
              </a:solidFill>
            </a:rPr>
            <a:t>1064 </a:t>
          </a:r>
          <a:r>
            <a:rPr lang="ru-RU" sz="1000" b="1" dirty="0">
              <a:solidFill>
                <a:schemeClr val="bg1"/>
              </a:solidFill>
            </a:rPr>
            <a:t>чел.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Franklin Gothic Book" pitchFamily="34" charset="0"/>
              </a:defRPr>
            </a:lvl1pPr>
          </a:lstStyle>
          <a:p>
            <a:pPr>
              <a:defRPr/>
            </a:pPr>
            <a:fld id="{D321068E-B87A-4DD4-848A-899555476609}" type="datetimeFigureOut">
              <a:rPr lang="ru-RU" altLang="ru-RU"/>
              <a:pPr>
                <a:defRPr/>
              </a:pPr>
              <a:t>25.09.2024</a:t>
            </a:fld>
            <a:endParaRPr lang="ru-RU" altLang="ru-RU" dirty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Franklin Gothic Book" pitchFamily="34" charset="0"/>
              </a:defRPr>
            </a:lvl1pPr>
          </a:lstStyle>
          <a:p>
            <a:pPr>
              <a:defRPr/>
            </a:pPr>
            <a:fld id="{3CA7D4B1-3C00-4F52-821B-B619F96920A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48757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8D28DF8-7A68-4764-8BAE-4809959A2672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7E3E6E-08DD-44AD-AB05-768BBA395A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262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28B866-BD33-4D03-9061-3AA19FE4CC4A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937B1-822D-4FA6-938F-31482E111A3A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/>
              <a:t>Вставила ЛИУ-19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/>
              <a:t>Вставила цитату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/>
              <a:t>Изменила верхнюю цитату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01368-C7AA-4E99-A8BD-50481B447866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5117A6-02AC-4DB6-BA5A-F3ED204BFD56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 Заменила фотографии</a:t>
            </a:r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B8001-F2A9-43D3-9EE2-2E763CE1968C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/>
              <a:t>Вставила цитату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B22F6-CD6D-4807-88C5-CA63DA9D62B4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80833-C87F-45E0-955C-7F456B86BD7F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alt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dirty="0"/>
              <a:t> </a:t>
            </a:r>
          </a:p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7"/>
          <p:cNvSpPr/>
          <p:nvPr/>
        </p:nvSpPr>
        <p:spPr>
          <a:xfrm>
            <a:off x="-3175" y="-1588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AA92A-7BC2-46A8-832F-981AC8932B21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4787F-14C1-4BD5-B883-D86B76B41D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24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29FB2-C88B-4C39-B7F9-503443DF0CEA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B5C21-12F4-44C5-B501-8861175A08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57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B28E9-853C-45BC-A200-7722C9D43E6C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3EC95-B0C7-4E35-B305-F9649143DA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62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32CE6-D514-4A32-A1F9-0CB2FB4707ED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E92B6-E06E-40E9-BEC4-7ED7993B68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41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3175" y="-1588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2A4E9-CA05-4D8D-8A25-92E4938A9BBE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609B6-67F5-43B2-A4DF-E01A68CAA8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754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60201-2330-41D0-B391-56533E07F1D3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0AF32-3AB5-49F1-BC72-2B6B775861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40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71EA-642A-49A7-AA3C-DA623CAE74F3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A58C4-9493-478E-8901-ABD9D16CEC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0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BE0F6-B451-4554-A67A-1A388E4D68F7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71713-CB63-44AF-9BAB-FF2E179A14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02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44A2B-1261-41D4-99FA-5AC684ED390A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C0C27-8925-4055-A53B-96CC693305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20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17"/>
          <p:cNvSpPr/>
          <p:nvPr/>
        </p:nvSpPr>
        <p:spPr>
          <a:xfrm rot="5400000">
            <a:off x="1720850" y="-1720850"/>
            <a:ext cx="6858000" cy="1029970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2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4DE45-1A97-4DE9-B651-A416BF77DD4C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142BB77-0603-4B46-B0B7-B7B0915E10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55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6A270-4247-4AA3-B6FD-989CBDF2F76F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829CA-BE00-47C6-BBB5-94AFE52AF0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37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4765675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3175" y="5051425"/>
            <a:ext cx="12195175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02823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100138"/>
            <a:ext cx="10028237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43FD5F5-D557-4CAF-BB4D-034117102E65}" type="datetimeFigureOut">
              <a:rPr lang="ru-RU"/>
              <a:pPr>
                <a:defRPr/>
              </a:pPr>
              <a:t>25.09.2024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9475" y="6284913"/>
            <a:ext cx="6299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spc="20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69925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2B607EDE-A296-41F0-BF60-328AD1DA26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39" r:id="rId2"/>
    <p:sldLayoutId id="2147484447" r:id="rId3"/>
    <p:sldLayoutId id="2147484440" r:id="rId4"/>
    <p:sldLayoutId id="2147484441" r:id="rId5"/>
    <p:sldLayoutId id="2147484442" r:id="rId6"/>
    <p:sldLayoutId id="2147484443" r:id="rId7"/>
    <p:sldLayoutId id="2147484448" r:id="rId8"/>
    <p:sldLayoutId id="2147484449" r:id="rId9"/>
    <p:sldLayoutId id="2147484444" r:id="rId10"/>
    <p:sldLayoutId id="21474844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raevo.ru/zvsh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584204">
            <a:off x="1833563" y="1666875"/>
            <a:ext cx="7532687" cy="1204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Миссионерско-катехизаторский проект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582338">
            <a:off x="3394075" y="1982788"/>
            <a:ext cx="8458200" cy="5270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800" b="1" cap="none" dirty="0">
                <a:solidFill>
                  <a:srgbClr val="28374A"/>
                </a:solidFill>
                <a:cs typeface="Tunga" pitchFamily="2" charset="0"/>
              </a:rPr>
              <a:t>ЗАОЧНАЯ ВОСКРЕСНАЯ </a:t>
            </a:r>
          </a:p>
          <a:p>
            <a:pPr eaLnBrk="1" hangingPunct="1">
              <a:defRPr/>
            </a:pPr>
            <a:r>
              <a:rPr lang="ru-RU" altLang="ru-RU" sz="2800" b="1" cap="none" dirty="0">
                <a:solidFill>
                  <a:srgbClr val="28374A"/>
                </a:solidFill>
                <a:cs typeface="Tunga" pitchFamily="2" charset="0"/>
              </a:rPr>
              <a:t>ШКОЛА ДЛЯ ОСУЖДЁННЫХ </a:t>
            </a:r>
          </a:p>
          <a:p>
            <a:pPr eaLnBrk="1" hangingPunct="1">
              <a:defRPr/>
            </a:pPr>
            <a:r>
              <a:rPr lang="ru-RU" altLang="ru-RU" sz="2800" b="1" cap="none" dirty="0">
                <a:solidFill>
                  <a:srgbClr val="28374A"/>
                </a:solidFill>
                <a:cs typeface="Tunga" pitchFamily="2" charset="0"/>
              </a:rPr>
              <a:t>(ЗВШО В РАЕВЕ)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43350" y="5778500"/>
            <a:ext cx="8061325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>
              <a:defRPr/>
            </a:pPr>
            <a:r>
              <a:rPr lang="en-US" alt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ru-RU" alt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 свет во тьме светит, и тьма не объяла его</a:t>
            </a:r>
            <a:r>
              <a:rPr lang="en-US" alt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</a:t>
            </a:r>
            <a:r>
              <a:rPr lang="ru-RU" alt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r>
              <a:rPr lang="ru-RU" alt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Ин 1:5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676014" y="381607"/>
            <a:ext cx="2244437" cy="2986761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469900"/>
            <a:ext cx="5340350" cy="7016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Благословенный труд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Текст 4"/>
          <p:cNvSpPr>
            <a:spLocks noGrp="1"/>
          </p:cNvSpPr>
          <p:nvPr>
            <p:ph type="body" sz="half" idx="2"/>
          </p:nvPr>
        </p:nvSpPr>
        <p:spPr>
          <a:xfrm>
            <a:off x="840624" y="1620170"/>
            <a:ext cx="6237287" cy="41148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За прошедшие годы ЗВШО участвовала 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в создании 23 общин и библиотек,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возведении и обустройстве 13 храмов</a:t>
            </a:r>
            <a:r>
              <a:rPr lang="ru-RU" altLang="ru-RU" sz="2400" b="0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Приобретено: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 10 комплектов 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зазвонных колоколов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 14 комплектов хоругвей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  7 пасхальных фонарей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</a:rPr>
              <a:t>  более 4 тыс. икон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56405" t="50000" r="2015" b="1667"/>
          <a:stretch/>
        </p:blipFill>
        <p:spPr>
          <a:xfrm>
            <a:off x="4932947" y="3717758"/>
            <a:ext cx="2215998" cy="2944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5942" y="2671775"/>
            <a:ext cx="3541221" cy="2793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531813" y="547688"/>
            <a:ext cx="10028237" cy="5492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3600" b="1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В ИСПРАВИТЕЛЬНЫХ КОЛОНИЯХ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368" t="4224" r="50209" b="50277"/>
          <a:stretch/>
        </p:blipFill>
        <p:spPr>
          <a:xfrm>
            <a:off x="3836019" y="4072204"/>
            <a:ext cx="4204009" cy="252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TextBox 11"/>
          <p:cNvSpPr txBox="1">
            <a:spLocks noChangeArrowheads="1"/>
          </p:cNvSpPr>
          <p:nvPr/>
        </p:nvSpPr>
        <p:spPr bwMode="auto">
          <a:xfrm>
            <a:off x="561474" y="1364665"/>
            <a:ext cx="1136181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Храмы строили всем миром сотрудники ИК и осуждённые, благотворители </a:t>
            </a:r>
          </a:p>
          <a:p>
            <a:pPr>
              <a:defRPr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и родители, собиравшие пожертвования в храмах своих городов. </a:t>
            </a:r>
          </a:p>
          <a:p>
            <a:pPr>
              <a:defRPr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Выпускники ВШ, принимавшие участие в строительстве храмов, строят жизнь по-христиански, а в храмах звучат молитвы, горят свечи, очищаются души, и нет конца милосердию Божию. Многие храмы действуют более 15 лет. </a:t>
            </a:r>
          </a:p>
          <a:p>
            <a:pPr>
              <a:defRPr/>
            </a:pPr>
            <a:endParaRPr lang="ru-RU" altLang="ru-RU" sz="800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</a:endParaRPr>
          </a:p>
          <a:p>
            <a:pPr>
              <a:defRPr/>
            </a:pPr>
            <a:r>
              <a:rPr lang="ru-RU" altLang="ru-RU" sz="1600" i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На фото храмы: Свт. Николая Чудотворца ИК-5 Архангельская обл.; Св. прав. Иоанна Кронштадтского ИК-3 г. Владимир.; Блж. Матроны Московской ИК-4 Р. Мордовия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8" y="3769895"/>
            <a:ext cx="3278458" cy="2856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Маша\Desktop\Храм блж. Матроны Московской-19. IMG_20191028_091007_9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4721" r="4776" b="4605"/>
          <a:stretch/>
        </p:blipFill>
        <p:spPr bwMode="auto">
          <a:xfrm>
            <a:off x="8225590" y="4002506"/>
            <a:ext cx="3617005" cy="2567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38" y="614363"/>
            <a:ext cx="6338887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Созидание и обновление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5620" y="1363579"/>
            <a:ext cx="4436835" cy="3553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8021969" y="1371599"/>
            <a:ext cx="4025652" cy="3620559"/>
          </a:xfrm>
          <a:effectLst>
            <a:softEdge rad="112500"/>
          </a:effectLst>
        </p:spPr>
      </p:pic>
      <p:sp>
        <p:nvSpPr>
          <p:cNvPr id="17414" name="Прямоугольник 2"/>
          <p:cNvSpPr>
            <a:spLocks noChangeArrowheads="1"/>
          </p:cNvSpPr>
          <p:nvPr/>
        </p:nvSpPr>
        <p:spPr bwMode="auto">
          <a:xfrm>
            <a:off x="521368" y="5234071"/>
            <a:ext cx="11438021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2012 г. н</a:t>
            </a:r>
            <a:r>
              <a:rPr lang="ru-RU" alt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ачалось строительство храма “Спаса Всемилостивого“ (ЛИУ-19 п. Лесной Р. Мордовия).</a:t>
            </a:r>
            <a:r>
              <a:rPr lang="ru-RU" altLang="ru-R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Многое удалось сделать своими руками, но строительства остановилось -  была </a:t>
            </a:r>
            <a:r>
              <a:rPr lang="ru-RU" alt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устроена только временная кровля. В </a:t>
            </a:r>
            <a:r>
              <a:rPr lang="ru-RU" alt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</a:t>
            </a:r>
            <a:r>
              <a:rPr lang="ru-RU" alt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</a:t>
            </a:r>
            <a:r>
              <a:rPr lang="ru-RU" altLang="ru-R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завершился сбор средств и </a:t>
            </a:r>
            <a:r>
              <a:rPr lang="ru-RU" altLang="ru-R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высотные </a:t>
            </a:r>
            <a:r>
              <a:rPr lang="ru-RU" altLang="ru-R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работы. </a:t>
            </a:r>
          </a:p>
          <a:p>
            <a:pPr lvl="0" eaLnBrk="1" hangingPunct="1">
              <a:spcBef>
                <a:spcPct val="0"/>
              </a:spcBef>
            </a:pPr>
            <a:endParaRPr lang="ru-RU" altLang="ru-RU" sz="5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lvl="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Сбор средств через </a:t>
            </a:r>
            <a:r>
              <a:rPr lang="ru-RU" altLang="ru-R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Интернет </a:t>
            </a:r>
            <a:r>
              <a:rPr lang="ru-RU" altLang="ru-RU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осуществлял Санаксарский мужской монастырь</a:t>
            </a:r>
            <a:endParaRPr lang="ru-RU" altLang="ru-RU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58" y="1375610"/>
            <a:ext cx="3513222" cy="35894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517" y="499394"/>
            <a:ext cx="10855325" cy="11398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молитвенной комнаты 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кирпичному храму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r="10153"/>
          <a:stretch/>
        </p:blipFill>
        <p:spPr>
          <a:xfrm>
            <a:off x="1057227" y="2078402"/>
            <a:ext cx="3851657" cy="2842513"/>
          </a:xfrm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948989" y="2128460"/>
            <a:ext cx="3701715" cy="2852615"/>
          </a:xfrm>
          <a:effectLst>
            <a:softEdge rad="112500"/>
          </a:effectLst>
        </p:spPr>
      </p:pic>
      <p:sp>
        <p:nvSpPr>
          <p:cNvPr id="18438" name="Прямоугольник 2"/>
          <p:cNvSpPr>
            <a:spLocks noChangeArrowheads="1"/>
          </p:cNvSpPr>
          <p:nvPr/>
        </p:nvSpPr>
        <p:spPr bwMode="auto">
          <a:xfrm>
            <a:off x="6940635" y="550779"/>
            <a:ext cx="46578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i="1" dirty="0">
                <a:solidFill>
                  <a:srgbClr val="28374A"/>
                </a:solidFill>
              </a:rPr>
              <a:t>“</a:t>
            </a:r>
            <a:r>
              <a:rPr lang="ru-RU" altLang="ru-RU" i="1" dirty="0">
                <a:solidFill>
                  <a:srgbClr val="28374A"/>
                </a:solidFill>
              </a:rPr>
              <a:t>Истинная свобода есть деятельная способность человека при свете Истины Божией избирать лучшее и приводить его в действие при помощи благодатной силы Божией“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0" i="1" dirty="0">
                <a:solidFill>
                  <a:srgbClr val="28374A"/>
                </a:solidFill>
              </a:rPr>
              <a:t>Свт. Филарет Московский</a:t>
            </a:r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305970" y="5239502"/>
            <a:ext cx="1132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ИК-17 Р. Мордовия: слева молитвенная комната в 2003 году.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завершении строительства 24 сентября 2018 г. храм освящён во имя св. прав. Лазаря Четверодневного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895" y="2128460"/>
            <a:ext cx="2839453" cy="2888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475" y="498475"/>
            <a:ext cx="10028238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Христова  церковь  –  наш корабль</a:t>
            </a:r>
          </a:p>
        </p:txBody>
      </p:sp>
      <p:pic>
        <p:nvPicPr>
          <p:cNvPr id="19459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8764" y="1299008"/>
            <a:ext cx="5297381" cy="3815252"/>
          </a:xfrm>
          <a:effectLst>
            <a:softEdge rad="112500"/>
          </a:effectLst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157664" y="5486484"/>
            <a:ext cx="1003433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alt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Ковчег – Церковь. Только те, кто будут в ней, спасутся</a:t>
            </a:r>
            <a:r>
              <a:rPr lang="en-US" alt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alt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Прп. Нектарий Оптинский</a:t>
            </a:r>
          </a:p>
        </p:txBody>
      </p:sp>
      <p:sp>
        <p:nvSpPr>
          <p:cNvPr id="19461" name="Прямоугольник 2"/>
          <p:cNvSpPr>
            <a:spLocks noChangeArrowheads="1"/>
          </p:cNvSpPr>
          <p:nvPr/>
        </p:nvSpPr>
        <p:spPr bwMode="auto">
          <a:xfrm>
            <a:off x="5988205" y="1451719"/>
            <a:ext cx="5878609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chemeClr val="accent3">
                    <a:lumMod val="50000"/>
                  </a:schemeClr>
                </a:solidFill>
              </a:rPr>
              <a:t>“Вера в Евангелие должна быть живая; должно веровать умом и сердцем, исповедовать веру устами, выражать, доказывать её жизнью“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800" b="0" dirty="0">
              <a:solidFill>
                <a:schemeClr val="accent3">
                  <a:lumMod val="50000"/>
                </a:schemeClr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800" b="0" dirty="0">
                <a:solidFill>
                  <a:schemeClr val="accent3">
                    <a:lumMod val="50000"/>
                  </a:schemeClr>
                </a:solidFill>
              </a:rPr>
              <a:t>Свт. Игнатий (Брянчанинов)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2800" b="0" dirty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chemeClr val="accent3">
                    <a:lumMod val="50000"/>
                  </a:schemeClr>
                </a:solidFill>
              </a:rPr>
              <a:t>← Храм  св. прав. Симеона Богоприимца,  ИК-4 г. Котлас Архангельской обл</a:t>
            </a:r>
            <a:r>
              <a:rPr lang="ru-RU" altLang="ru-RU" sz="14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33171" y="3416968"/>
            <a:ext cx="5675970" cy="3096127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838" y="565150"/>
            <a:ext cx="10028237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Церковные послушания</a:t>
            </a:r>
          </a:p>
        </p:txBody>
      </p:sp>
      <p:sp>
        <p:nvSpPr>
          <p:cNvPr id="20484" name="Прямоугольник 2"/>
          <p:cNvSpPr>
            <a:spLocks noChangeArrowheads="1"/>
          </p:cNvSpPr>
          <p:nvPr/>
        </p:nvSpPr>
        <p:spPr bwMode="auto">
          <a:xfrm>
            <a:off x="2243138" y="1381793"/>
            <a:ext cx="9445625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28374A"/>
                </a:solidFill>
                <a:latin typeface="Arial" charset="0"/>
              </a:rPr>
              <a:t>   </a:t>
            </a:r>
            <a:r>
              <a:rPr lang="ru-RU" altLang="ru-RU" sz="1800" dirty="0">
                <a:solidFill>
                  <a:srgbClr val="28374A"/>
                </a:solidFill>
              </a:rPr>
              <a:t>Члены общин охотно выполняют церковные послушания, ведь трудиться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rgbClr val="28374A"/>
                </a:solidFill>
              </a:rPr>
              <a:t>       в Божьем Доме – их свободный выбор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solidFill>
                <a:srgbClr val="28374A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28374A"/>
                </a:solidFill>
              </a:rPr>
              <a:t>   Строительство и обустройство храма, православной библиотеки или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rgbClr val="28374A"/>
                </a:solidFill>
              </a:rPr>
              <a:t>       воскресной школы – всё это делается своими руками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solidFill>
                <a:srgbClr val="28374A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Char char="q"/>
            </a:pPr>
            <a:r>
              <a:rPr lang="ru-RU" altLang="ru-RU" sz="1800" dirty="0">
                <a:solidFill>
                  <a:srgbClr val="28374A"/>
                </a:solidFill>
              </a:rPr>
              <a:t>   Под руководством священников старосты становятся алтарниками</a:t>
            </a:r>
          </a:p>
        </p:txBody>
      </p:sp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1" y="3364664"/>
            <a:ext cx="5553308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/>
          <p:cNvSpPr>
            <a:spLocks noGrp="1"/>
          </p:cNvSpPr>
          <p:nvPr>
            <p:ph sz="half" idx="1"/>
          </p:nvPr>
        </p:nvSpPr>
        <p:spPr>
          <a:xfrm>
            <a:off x="466976" y="1150686"/>
            <a:ext cx="6928434" cy="38369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В воскресной школе у осуждённых проявляются таланты и начатки катехизаторских способностей 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Члены общин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выпускают православные газеты с рассказами о жизни Церкви,  подвижниках благочестия, христианских праздниках, рисуют, пишут стихи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украшают храмы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снимают фильмы о жизни общины с записями богослужений, церковного чтения, пения и колокольного звона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участвуют в смотрах и конкурсах, организуемых Синодальным отделом, и занимают призовые места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 contrast="30000"/>
          </a:blip>
          <a:stretch>
            <a:fillRect/>
          </a:stretch>
        </p:blipFill>
        <p:spPr>
          <a:xfrm>
            <a:off x="7367666" y="2711118"/>
            <a:ext cx="4615788" cy="3721768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5886450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Духовное возрождение</a:t>
            </a:r>
          </a:p>
        </p:txBody>
      </p:sp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7519737" y="742286"/>
            <a:ext cx="4155489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00" dirty="0">
              <a:solidFill>
                <a:srgbClr val="863204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altLang="ru-RU" sz="1800" dirty="0">
                <a:solidFill>
                  <a:srgbClr val="002060"/>
                </a:solidFill>
              </a:rPr>
              <a:t>ТВОРЧЕСТВО УЧАЩИХСЯ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863204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863204"/>
                </a:solidFill>
              </a:rPr>
              <a:t>Свети, звезда, над Вифлеемом,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863204"/>
                </a:solidFill>
              </a:rPr>
              <a:t>Дорогу в Царство освещай,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863204"/>
                </a:solidFill>
              </a:rPr>
              <a:t>Заблудшим душам в мире этом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863204"/>
                </a:solidFill>
              </a:rPr>
              <a:t>Путь покажи в небесный рай!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863204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 i="1" dirty="0">
              <a:solidFill>
                <a:srgbClr val="86320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63737" y="2430380"/>
            <a:ext cx="3311912" cy="4195010"/>
          </a:xfrm>
          <a:effectLst>
            <a:softEdge rad="112500"/>
          </a:effec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 bwMode="auto">
          <a:xfrm>
            <a:off x="781050" y="642938"/>
            <a:ext cx="10028238" cy="5476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3600" b="1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ТВОРЧЕСТВО  СОГРЕВАЕТ  ДУШИ </a:t>
            </a:r>
          </a:p>
        </p:txBody>
      </p:sp>
      <p:sp>
        <p:nvSpPr>
          <p:cNvPr id="19460" name="Заголовок 1"/>
          <p:cNvSpPr txBox="1">
            <a:spLocks/>
          </p:cNvSpPr>
          <p:nvPr/>
        </p:nvSpPr>
        <p:spPr bwMode="auto">
          <a:xfrm>
            <a:off x="835359" y="1479550"/>
            <a:ext cx="10915483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Franklin Gothic Medium" pitchFamily="34" charset="0"/>
            </a:endParaRPr>
          </a:p>
          <a:p>
            <a:pPr>
              <a:defRPr/>
            </a:pP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Учащиеся посылают из ИК своим родным и сотрудникам ЗВШО</a:t>
            </a:r>
          </a:p>
          <a:p>
            <a:pPr>
              <a:defRPr/>
            </a:pPr>
            <a:r>
              <a:rPr lang="ru-RU" altLang="ru-RU" sz="800" b="1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самодельные поздравления и рисунки, шкатулки, писанки (расписные пасхальные яйца) и другие поделки</a:t>
            </a:r>
          </a:p>
          <a:p>
            <a:pPr>
              <a:defRPr/>
            </a:pP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2206" t="50000" r="52772"/>
          <a:stretch/>
        </p:blipFill>
        <p:spPr>
          <a:xfrm>
            <a:off x="8753708" y="2430380"/>
            <a:ext cx="2980948" cy="424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813354" y="2181631"/>
            <a:ext cx="4082716" cy="477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50679"/>
            <a:ext cx="10028237" cy="549275"/>
          </a:xfrm>
        </p:spPr>
        <p:txBody>
          <a:bodyPr/>
          <a:lstStyle/>
          <a:p>
            <a:pPr algn="ctr"/>
            <a:r>
              <a:rPr lang="ru-RU" dirty="0"/>
              <a:t>Участие  детей  прихода</a:t>
            </a:r>
          </a:p>
        </p:txBody>
      </p:sp>
      <p:sp>
        <p:nvSpPr>
          <p:cNvPr id="26627" name="TextBox 7"/>
          <p:cNvSpPr txBox="1">
            <a:spLocks noChangeArrowheads="1"/>
          </p:cNvSpPr>
          <p:nvPr/>
        </p:nvSpPr>
        <p:spPr bwMode="auto">
          <a:xfrm>
            <a:off x="-128338" y="5338679"/>
            <a:ext cx="118310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Дети наших прихожан рисуют, изготавливают поделки, </a:t>
            </a:r>
          </a:p>
          <a:p>
            <a:pPr algn="r"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записывают праздничные спектакли и поздравления для учащихся ЗВШО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05A3F32-822C-EB09-1666-DF8C6A3EC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23709" r="-516" b="1"/>
          <a:stretch/>
        </p:blipFill>
        <p:spPr>
          <a:xfrm>
            <a:off x="6289288" y="1315699"/>
            <a:ext cx="5413427" cy="36144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DC04A2C-200E-B1A8-E932-009EBDF583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r="16682" b="-1"/>
          <a:stretch/>
        </p:blipFill>
        <p:spPr>
          <a:xfrm>
            <a:off x="489284" y="1308476"/>
            <a:ext cx="5398559" cy="36216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4392" r="49781" b="49893"/>
          <a:stretch/>
        </p:blipFill>
        <p:spPr>
          <a:xfrm>
            <a:off x="7363327" y="565769"/>
            <a:ext cx="4425692" cy="5875136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388" y="465138"/>
            <a:ext cx="10310812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Господня  Пасха</a:t>
            </a:r>
          </a:p>
        </p:txBody>
      </p:sp>
      <p:sp>
        <p:nvSpPr>
          <p:cNvPr id="25604" name="Прямоугольник 6"/>
          <p:cNvSpPr>
            <a:spLocks noChangeArrowheads="1"/>
          </p:cNvSpPr>
          <p:nvPr/>
        </p:nvSpPr>
        <p:spPr bwMode="auto">
          <a:xfrm>
            <a:off x="1002381" y="5163135"/>
            <a:ext cx="6450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Праздничные поздравления и добрые вести из колоний – большая радость </a:t>
            </a:r>
          </a:p>
          <a:p>
            <a:pPr>
              <a:defRPr/>
            </a:pPr>
            <a:r>
              <a:rPr lang="ru-RU" alt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для сотрудников и помощников ЗВШО!</a:t>
            </a:r>
          </a:p>
        </p:txBody>
      </p:sp>
      <p:pic>
        <p:nvPicPr>
          <p:cNvPr id="26629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4469" y="1196449"/>
            <a:ext cx="6397964" cy="3760562"/>
          </a:xfrm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192" y="295526"/>
            <a:ext cx="6832850" cy="1101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МИССИЯ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439320" y="1200818"/>
            <a:ext cx="8087059" cy="1346200"/>
          </a:xfrm>
        </p:spPr>
        <p:txBody>
          <a:bodyPr/>
          <a:lstStyle/>
          <a:p>
            <a:pPr indent="0">
              <a:defRPr/>
            </a:pPr>
            <a:r>
              <a:rPr lang="ru-RU" altLang="ru-RU" sz="2800" dirty="0">
                <a:solidFill>
                  <a:srgbClr val="C00000"/>
                </a:solidFill>
              </a:rPr>
              <a:t>Катехизация осуждённых мужчин в условиях исправительных колоний (ИК) по 2-годичному заочному курсу “Основы православного вероучения“ (ОПВ)</a:t>
            </a:r>
          </a:p>
          <a:p>
            <a:pPr indent="0">
              <a:defRPr/>
            </a:pP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</a:rPr>
              <a:t>Миссия началась с духовной переписки, создания духовных библиотек и видеотек в ИК. </a:t>
            </a:r>
          </a:p>
          <a:p>
            <a:pPr indent="0">
              <a:defRPr/>
            </a:pP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</a:rPr>
              <a:t>По  инициативе приходящих к вере осуждённых создавались общины, молитвенные комнаты и с нашей помощью – воскресные школы </a:t>
            </a:r>
          </a:p>
          <a:p>
            <a:pPr eaLnBrk="1" hangingPunct="1">
              <a:defRPr/>
            </a:pPr>
            <a:endParaRPr lang="ru-RU" alt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2" name="preview-image" descr="1301894973_11443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8672" y="922421"/>
            <a:ext cx="3101621" cy="397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3" name="Прямоугольник 3"/>
          <p:cNvSpPr>
            <a:spLocks noChangeArrowheads="1"/>
          </p:cNvSpPr>
          <p:nvPr/>
        </p:nvSpPr>
        <p:spPr bwMode="auto">
          <a:xfrm>
            <a:off x="3840832" y="5183271"/>
            <a:ext cx="7697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“Вера — целительница души,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упованием окрылённая и любовью согретая“.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Свт. Феофан Затворник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163" y="431800"/>
            <a:ext cx="10028237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Миссионерство  учащихся  в колонии</a:t>
            </a:r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665748" y="2640189"/>
            <a:ext cx="4162926" cy="3121848"/>
          </a:xfrm>
          <a:effectLst>
            <a:softEdge rad="112500"/>
          </a:effectLst>
        </p:spPr>
      </p:pic>
      <p:sp>
        <p:nvSpPr>
          <p:cNvPr id="24580" name="Прямоугольник 2"/>
          <p:cNvSpPr>
            <a:spLocks noChangeArrowheads="1"/>
          </p:cNvSpPr>
          <p:nvPr/>
        </p:nvSpPr>
        <p:spPr bwMode="auto">
          <a:xfrm>
            <a:off x="5443037" y="2577348"/>
            <a:ext cx="6278562" cy="2323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Учащиеся воскресной школы, посещая храм и меняя своё мировоззрение, начинают помогать интересующимся православием:</a:t>
            </a:r>
          </a:p>
          <a:p>
            <a:pPr eaLnBrk="1" hangingPunct="1">
              <a:defRPr/>
            </a:pPr>
            <a:endParaRPr lang="ru-RU" altLang="ru-RU" sz="5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рекомендуют духовное чтение – жития святых, историческую и художественную литературу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организуют просмотр духовных фильмов, ставят праздничные спектакли и концерты </a:t>
            </a:r>
          </a:p>
        </p:txBody>
      </p:sp>
      <p:sp>
        <p:nvSpPr>
          <p:cNvPr id="24581" name="Прямоугольник 3"/>
          <p:cNvSpPr>
            <a:spLocks noChangeArrowheads="1"/>
          </p:cNvSpPr>
          <p:nvPr/>
        </p:nvSpPr>
        <p:spPr bwMode="auto">
          <a:xfrm>
            <a:off x="710030" y="1187701"/>
            <a:ext cx="10928517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Митрополии организуют принесение святынь в ИК. </a:t>
            </a:r>
          </a:p>
          <a:p>
            <a:pPr eaLnBrk="1" hangingPunct="1">
              <a:defRPr/>
            </a:pP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Впервые открыто перекрестившись, осуждённые начинают посещать храм, ставят свечи, помогают общине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475" y="349250"/>
            <a:ext cx="10028238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Свобода во Христе </a:t>
            </a:r>
          </a:p>
        </p:txBody>
      </p:sp>
      <p:sp>
        <p:nvSpPr>
          <p:cNvPr id="38914" name="Объект 2"/>
          <p:cNvSpPr>
            <a:spLocks noGrp="1"/>
          </p:cNvSpPr>
          <p:nvPr>
            <p:ph idx="1"/>
          </p:nvPr>
        </p:nvSpPr>
        <p:spPr>
          <a:xfrm>
            <a:off x="4061637" y="1010653"/>
            <a:ext cx="7898839" cy="4494776"/>
          </a:xfrm>
        </p:spPr>
        <p:txBody>
          <a:bodyPr/>
          <a:lstStyle/>
          <a:p>
            <a:pPr indent="0" eaLnBrk="1" hangingPunct="1">
              <a:spcBef>
                <a:spcPts val="0"/>
              </a:spcBef>
              <a:defRPr/>
            </a:pPr>
            <a:r>
              <a:rPr lang="ru-RU" sz="1800" i="1" dirty="0">
                <a:effectLst/>
                <a:ea typeface="Times New Roman" panose="02020603050405020304" pitchFamily="18" charset="0"/>
                <a:cs typeface="Arial Narrow" panose="020B0606020202030204" pitchFamily="34" charset="0"/>
              </a:rPr>
              <a:t>«Крестили в младенчестве, к покаянию пришел, находясь в тюрьме, после активного поиска смысла жизни».  Р.Б. Илья, 34 года</a:t>
            </a:r>
          </a:p>
          <a:p>
            <a:pPr indent="0" eaLnBrk="1" hangingPunct="1">
              <a:defRPr/>
            </a:pPr>
            <a:r>
              <a:rPr lang="ru-RU" sz="1800" i="1" dirty="0">
                <a:effectLst/>
                <a:ea typeface="Times New Roman" panose="02020603050405020304" pitchFamily="18" charset="0"/>
                <a:cs typeface="Arial Narrow" panose="020B0606020202030204" pitchFamily="34" charset="0"/>
              </a:rPr>
              <a:t>«</a:t>
            </a:r>
            <a:r>
              <a:rPr lang="ru-RU" sz="1800" i="1" dirty="0">
                <a:ea typeface="Times New Roman" panose="02020603050405020304" pitchFamily="18" charset="0"/>
                <a:cs typeface="Arial Narrow" panose="020B0606020202030204" pitchFamily="34" charset="0"/>
              </a:rPr>
              <a:t>Участвуя в СВО, я научился молиться</a:t>
            </a:r>
            <a:r>
              <a:rPr lang="ru-RU" sz="1800" i="1" dirty="0">
                <a:effectLst/>
                <a:ea typeface="Times New Roman" panose="02020603050405020304" pitchFamily="18" charset="0"/>
                <a:cs typeface="Arial Narrow" panose="020B0606020202030204" pitchFamily="34" charset="0"/>
              </a:rPr>
              <a:t>». Р.Б. Валерий, 38 лет </a:t>
            </a:r>
          </a:p>
          <a:p>
            <a:pPr indent="0" eaLnBrk="1" hangingPunct="1">
              <a:spcBef>
                <a:spcPts val="0"/>
              </a:spcBef>
              <a:defRPr/>
            </a:pPr>
            <a:endParaRPr lang="ru-RU" altLang="ru-RU" sz="1000" i="1" dirty="0">
              <a:solidFill>
                <a:schemeClr val="accent6">
                  <a:lumMod val="50000"/>
                </a:schemeClr>
              </a:solidFill>
            </a:endParaRPr>
          </a:p>
          <a:p>
            <a:pPr indent="0" eaLnBrk="1" hangingPunct="1">
              <a:spcBef>
                <a:spcPts val="0"/>
              </a:spcBef>
              <a:defRPr/>
            </a:pPr>
            <a:r>
              <a:rPr lang="ru-RU" sz="1800" i="1" dirty="0">
                <a:effectLst/>
                <a:ea typeface="Times New Roman" panose="02020603050405020304" pitchFamily="18" charset="0"/>
                <a:cs typeface="Arial Narrow" panose="020B0606020202030204" pitchFamily="34" charset="0"/>
              </a:rPr>
              <a:t>«Крестился в зрелом возрасте. </a:t>
            </a:r>
            <a:r>
              <a:rPr lang="ru-RU" sz="1800" i="1" dirty="0">
                <a:ea typeface="Times New Roman" panose="02020603050405020304" pitchFamily="18" charset="0"/>
                <a:cs typeface="Arial Narrow" panose="020B0606020202030204" pitchFamily="34" charset="0"/>
              </a:rPr>
              <a:t>П</a:t>
            </a:r>
            <a:r>
              <a:rPr lang="ru-RU" sz="1800" i="1" dirty="0">
                <a:effectLst/>
                <a:ea typeface="Times New Roman" panose="02020603050405020304" pitchFamily="18" charset="0"/>
                <a:cs typeface="Arial Narrow" panose="020B0606020202030204" pitchFamily="34" charset="0"/>
              </a:rPr>
              <a:t>о возможности рассказываю своим друзьям и близким о вере, хоть и понимаю, что сам еще знаю не так много». Р.Б. </a:t>
            </a:r>
            <a:r>
              <a:rPr lang="ru-RU" sz="1800" i="1" dirty="0">
                <a:ea typeface="Times New Roman" panose="02020603050405020304" pitchFamily="18" charset="0"/>
                <a:cs typeface="Arial Narrow" panose="020B0606020202030204" pitchFamily="34" charset="0"/>
              </a:rPr>
              <a:t>Олег</a:t>
            </a:r>
            <a:r>
              <a:rPr lang="ru-RU" sz="1800" i="1" dirty="0">
                <a:effectLst/>
                <a:ea typeface="Times New Roman" panose="02020603050405020304" pitchFamily="18" charset="0"/>
                <a:cs typeface="Arial Narrow" panose="020B0606020202030204" pitchFamily="34" charset="0"/>
              </a:rPr>
              <a:t>, 40 лет</a:t>
            </a:r>
          </a:p>
          <a:p>
            <a:pPr indent="0" eaLnBrk="1" hangingPunct="1">
              <a:spcBef>
                <a:spcPts val="0"/>
              </a:spcBef>
              <a:defRPr/>
            </a:pPr>
            <a:endParaRPr lang="ru-RU" sz="1000" i="1" dirty="0">
              <a:effectLst/>
              <a:ea typeface="Times New Roman" panose="02020603050405020304" pitchFamily="18" charset="0"/>
              <a:cs typeface="Arial Narrow" panose="020B0606020202030204" pitchFamily="34" charset="0"/>
            </a:endParaRPr>
          </a:p>
          <a:p>
            <a:pPr indent="0" eaLnBrk="1" hangingPunct="1">
              <a:spcBef>
                <a:spcPts val="0"/>
              </a:spcBef>
              <a:defRPr/>
            </a:pPr>
            <a:r>
              <a:rPr lang="ru-RU" sz="1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«Православные праздники стали для меня событиями, которые я отмечаю и вспоминаю». Р.Б. Алексий, 44 года</a:t>
            </a:r>
          </a:p>
          <a:p>
            <a:pPr indent="0" eaLnBrk="1" hangingPunct="1">
              <a:spcBef>
                <a:spcPts val="0"/>
              </a:spcBef>
              <a:defRPr/>
            </a:pPr>
            <a:endParaRPr lang="ru-RU" altLang="ru-RU" sz="1000" i="1" dirty="0">
              <a:solidFill>
                <a:schemeClr val="accent6">
                  <a:lumMod val="50000"/>
                </a:schemeClr>
              </a:solidFill>
            </a:endParaRPr>
          </a:p>
          <a:p>
            <a:pPr indent="0" eaLnBrk="1" hangingPunct="1">
              <a:spcBef>
                <a:spcPts val="0"/>
              </a:spcBef>
              <a:defRPr/>
            </a:pPr>
            <a:r>
              <a:rPr lang="ru-RU" sz="1800" i="1" dirty="0">
                <a:ea typeface="Times New Roman" panose="02020603050405020304" pitchFamily="18" charset="0"/>
                <a:cs typeface="Arial Narrow" panose="020B0606020202030204" pitchFamily="34" charset="0"/>
              </a:rPr>
              <a:t>«П</a:t>
            </a:r>
            <a:r>
              <a:rPr lang="ru-RU" sz="1800" i="1" dirty="0">
                <a:effectLst/>
                <a:ea typeface="Times New Roman" panose="02020603050405020304" pitchFamily="18" charset="0"/>
                <a:cs typeface="Arial Narrow" panose="020B0606020202030204" pitchFamily="34" charset="0"/>
              </a:rPr>
              <a:t>осле прочтения «Основ социальной концепции РПЦ» я понял, почему наши ребята готовы отдать свои жизни на войне». Р.Б. Виталий, 45 лет</a:t>
            </a:r>
          </a:p>
          <a:p>
            <a:pPr indent="0" eaLnBrk="1" hangingPunct="1">
              <a:spcBef>
                <a:spcPts val="0"/>
              </a:spcBef>
              <a:defRPr/>
            </a:pPr>
            <a:endParaRPr lang="ru-RU" sz="18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eaLnBrk="1" hangingPunct="1">
              <a:spcBef>
                <a:spcPts val="0"/>
              </a:spcBef>
              <a:defRPr/>
            </a:pPr>
            <a:endParaRPr lang="ru-RU" altLang="ru-RU" sz="1750" b="0" i="1" dirty="0">
              <a:solidFill>
                <a:schemeClr val="accent6">
                  <a:lumMod val="50000"/>
                </a:schemeClr>
              </a:solidFill>
            </a:endParaRPr>
          </a:p>
          <a:p>
            <a:pPr indent="0" algn="r" eaLnBrk="1" hangingPunct="1">
              <a:spcBef>
                <a:spcPts val="0"/>
              </a:spcBef>
              <a:defRPr/>
            </a:pPr>
            <a:endParaRPr lang="ru-RU" altLang="ru-RU" b="0" i="1" dirty="0">
              <a:solidFill>
                <a:schemeClr val="accent6">
                  <a:lumMod val="50000"/>
                </a:schemeClr>
              </a:solidFill>
            </a:endParaRPr>
          </a:p>
          <a:p>
            <a:pPr indent="0" eaLnBrk="1" hangingPunct="1">
              <a:defRPr/>
            </a:pPr>
            <a:r>
              <a:rPr lang="ru-RU" altLang="ru-RU" sz="18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Икона св. Алексия, человека Божия </a:t>
            </a:r>
          </a:p>
        </p:txBody>
      </p:sp>
      <p:pic>
        <p:nvPicPr>
          <p:cNvPr id="26628" name="Рисунок 4" descr="https://i.ytimg.com/vi/e4cMC_YxrRg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08" b="6267"/>
          <a:stretch>
            <a:fillRect/>
          </a:stretch>
        </p:blipFill>
        <p:spPr bwMode="auto">
          <a:xfrm>
            <a:off x="386502" y="1010653"/>
            <a:ext cx="3521242" cy="449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511175"/>
            <a:ext cx="10028238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анкет учащихся</a:t>
            </a: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>
          <a:xfrm>
            <a:off x="4804611" y="1055437"/>
            <a:ext cx="6898106" cy="4030663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ru-RU" altLang="ru-RU" sz="1750" i="1" dirty="0">
                <a:solidFill>
                  <a:schemeClr val="accent6">
                    <a:lumMod val="50000"/>
                  </a:schemeClr>
                </a:solidFill>
              </a:rPr>
              <a:t>Постоянно читаю “Мысли на каждый день года“ свт. Феофана Затворника, эта книга помогает понять Новый Завет. Благодаря ему борюсь со своими дурными привычками, чувствую, что становлюсь добрее к людям.  </a:t>
            </a:r>
            <a:r>
              <a:rPr lang="ru-RU" altLang="ru-RU" sz="1750" b="0" i="1" dirty="0">
                <a:solidFill>
                  <a:schemeClr val="accent6">
                    <a:lumMod val="50000"/>
                  </a:schemeClr>
                </a:solidFill>
              </a:rPr>
              <a:t>Р. Б. Алексий, 33 года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ru-RU" altLang="ru-RU" sz="1750" i="1" dirty="0">
                <a:solidFill>
                  <a:schemeClr val="accent6">
                    <a:lumMod val="50000"/>
                  </a:schemeClr>
                </a:solidFill>
              </a:rPr>
              <a:t>Привести к Богу можно собственным примером. Но если я вижу интерес в человеке, то стараюсь принести духовную литературу, объяснить то, что знаю сам, иногда просто помочь, например, написать письмо.  </a:t>
            </a:r>
            <a:r>
              <a:rPr lang="ru-RU" altLang="ru-RU" sz="1750" b="0" i="1" dirty="0">
                <a:solidFill>
                  <a:schemeClr val="accent6">
                    <a:lumMod val="50000"/>
                  </a:schemeClr>
                </a:solidFill>
              </a:rPr>
              <a:t>Р. Б. Александр, 27 лет</a:t>
            </a:r>
          </a:p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ru-RU" altLang="ru-RU" sz="1750" i="1" dirty="0"/>
              <a:t>Благодаря обучению в Воскресной школе я не только получил ответы на волнующие меня духовные вопросы, но и полностью переосмыслил свою жизнь.  </a:t>
            </a:r>
            <a:r>
              <a:rPr lang="ru-RU" altLang="ru-RU" sz="1750" b="0" i="1" dirty="0"/>
              <a:t>Р. Б. Владимир, 38 лет </a:t>
            </a:r>
          </a:p>
          <a:p>
            <a:pPr marL="0" indent="0" eaLnBrk="1" hangingPunct="1">
              <a:defRPr/>
            </a:pPr>
            <a:endParaRPr lang="ru-RU" altLang="ru-RU" sz="1800" b="0" i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eaLnBrk="1" hangingPunct="1">
              <a:defRPr/>
            </a:pPr>
            <a:r>
              <a:rPr lang="ru-RU" alt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Икона свт. Феофана Затворника</a:t>
            </a:r>
          </a:p>
        </p:txBody>
      </p:sp>
      <p:pic>
        <p:nvPicPr>
          <p:cNvPr id="27652" name="Рисунок 4" descr="http://itd1.mycdn.me/image?id=853010075468&amp;t=20&amp;plc=WEB&amp;tkn=*q1sIjszeuwfsZ6C2D7g0HAU2qO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3854" r="52498" b="13705"/>
          <a:stretch>
            <a:fillRect/>
          </a:stretch>
        </p:blipFill>
        <p:spPr bwMode="auto">
          <a:xfrm>
            <a:off x="734763" y="1302754"/>
            <a:ext cx="3621088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7538" y="4505093"/>
            <a:ext cx="3080083" cy="2216549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8913417" y="2318084"/>
            <a:ext cx="3142225" cy="2285999"/>
          </a:xfrm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/>
          <a:srcRect l="1451" t="52433" r="50669" b="2401"/>
          <a:stretch/>
        </p:blipFill>
        <p:spPr>
          <a:xfrm>
            <a:off x="8911389" y="120316"/>
            <a:ext cx="3160295" cy="2286000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20" y="357187"/>
            <a:ext cx="8549774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Свидетельство веры и Новая жизнь</a:t>
            </a:r>
          </a:p>
        </p:txBody>
      </p:sp>
      <p:sp>
        <p:nvSpPr>
          <p:cNvPr id="30725" name="Прямоугольник 2"/>
          <p:cNvSpPr>
            <a:spLocks noChangeArrowheads="1"/>
          </p:cNvSpPr>
          <p:nvPr/>
        </p:nvSpPr>
        <p:spPr bwMode="auto">
          <a:xfrm>
            <a:off x="4370973" y="1106069"/>
            <a:ext cx="4805111" cy="40322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Я ждал его с понятным нетерпеньем,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Восторг святой в душе своей храня,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И сквозь гармонию молитвенного пенья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Он громом неба всколыхнул меня.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/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Издревле благовест над Русскою землёю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Пророка голосом о небе нам вещал;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Так солнца луч весеннею порою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расцвету путь природе освещал.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/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Тебе, о Боже, к Твоему престолу,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Где правда, Истина светлее наших слов,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Я путь держу по Твоему глаголу,</a:t>
            </a:r>
            <a:b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Что слышу я сквозь звон колоколов.</a:t>
            </a:r>
          </a:p>
          <a:p>
            <a:pPr eaLnBrk="1" hangingPunct="1">
              <a:defRPr/>
            </a:pPr>
            <a:r>
              <a:rPr lang="ru-RU" altLang="ru-RU" sz="9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                                             </a:t>
            </a:r>
          </a:p>
          <a:p>
            <a:pPr eaLnBrk="1" hangingPunct="1">
              <a:defRPr/>
            </a:pPr>
            <a:r>
              <a:rPr lang="ru-RU" altLang="ru-RU" sz="1600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                           К. Бальмонт. “Благовест“</a:t>
            </a:r>
          </a:p>
        </p:txBody>
      </p:sp>
      <p:pic>
        <p:nvPicPr>
          <p:cNvPr id="8" name="Объект 7" descr="C:\WINXP\TEMP\Свидетельство об окончании ВШ - копия-1.jpe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r="30872" b="29523"/>
          <a:stretch>
            <a:fillRect/>
          </a:stretch>
        </p:blipFill>
        <p:spPr bwMode="auto">
          <a:xfrm>
            <a:off x="529390" y="1179096"/>
            <a:ext cx="3507351" cy="49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579753">
            <a:off x="1218116" y="2278062"/>
            <a:ext cx="6453187" cy="1089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Статистика</a:t>
            </a:r>
          </a:p>
        </p:txBody>
      </p:sp>
      <p:sp>
        <p:nvSpPr>
          <p:cNvPr id="48130" name="Текст 4"/>
          <p:cNvSpPr>
            <a:spLocks noGrp="1"/>
          </p:cNvSpPr>
          <p:nvPr>
            <p:ph type="body" sz="half" idx="2"/>
          </p:nvPr>
        </p:nvSpPr>
        <p:spPr>
          <a:xfrm>
            <a:off x="312821" y="717550"/>
            <a:ext cx="4730667" cy="1108075"/>
          </a:xfrm>
        </p:spPr>
        <p:txBody>
          <a:bodyPr>
            <a:noAutofit/>
          </a:bodyPr>
          <a:lstStyle/>
          <a:p>
            <a:pPr algn="r" eaLnBrk="1" hangingPunct="1">
              <a:buFont typeface="Arial" pitchFamily="34" charset="0"/>
              <a:buNone/>
              <a:defRPr/>
            </a:pPr>
            <a:r>
              <a:rPr lang="ru-RU" alt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alt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alt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всё благодарите: ибо такова о вас воля Божия во Христе Иисусе</a:t>
            </a:r>
            <a:r>
              <a:rPr alt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altLang="ru-RU" sz="1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 eaLnBrk="1" hangingPunct="1">
              <a:buFont typeface="Arial" pitchFamily="34" charset="0"/>
              <a:buNone/>
              <a:defRPr/>
            </a:pPr>
            <a:r>
              <a:rPr lang="ru-RU" altLang="ru-RU" sz="18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1 Фес 5:1</a:t>
            </a:r>
          </a:p>
        </p:txBody>
      </p:sp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5576804" y="784893"/>
            <a:ext cx="629126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Franklin Gothic Book" pitchFamily="34" charset="0"/>
              </a:rPr>
              <a:t>По миссионерско - катехизаторскому проекту </a:t>
            </a:r>
            <a:r>
              <a:rPr lang="en-US" altLang="ru-RU" sz="2000" b="1" dirty="0">
                <a:solidFill>
                  <a:srgbClr val="002060"/>
                </a:solidFill>
                <a:latin typeface="Franklin Gothic Book" pitchFamily="34" charset="0"/>
              </a:rPr>
              <a:t>“</a:t>
            </a:r>
            <a:r>
              <a:rPr lang="ru-RU" altLang="ru-RU" sz="2000" b="1" dirty="0">
                <a:solidFill>
                  <a:srgbClr val="002060"/>
                </a:solidFill>
                <a:latin typeface="Franklin Gothic Book" pitchFamily="34" charset="0"/>
              </a:rPr>
              <a:t>ЗВШО в Раеве</a:t>
            </a:r>
            <a:r>
              <a:rPr lang="en-US" altLang="ru-RU" sz="2000" b="1" dirty="0">
                <a:solidFill>
                  <a:srgbClr val="002060"/>
                </a:solidFill>
                <a:latin typeface="Franklin Gothic Book" pitchFamily="34" charset="0"/>
              </a:rPr>
              <a:t>”</a:t>
            </a:r>
            <a:r>
              <a:rPr lang="ru-RU" altLang="ru-RU" sz="2000" b="1" dirty="0">
                <a:solidFill>
                  <a:srgbClr val="002060"/>
                </a:solidFill>
                <a:latin typeface="Franklin Gothic Book" pitchFamily="34" charset="0"/>
              </a:rPr>
              <a:t> за </a:t>
            </a:r>
            <a:r>
              <a:rPr lang="ru-RU" altLang="ru-RU" sz="2000" b="1" dirty="0" smtClean="0">
                <a:solidFill>
                  <a:srgbClr val="002060"/>
                </a:solidFill>
                <a:latin typeface="Franklin Gothic Book" pitchFamily="34" charset="0"/>
              </a:rPr>
              <a:t>24 </a:t>
            </a:r>
            <a:r>
              <a:rPr lang="ru-RU" altLang="ru-RU" sz="2000" b="1" dirty="0">
                <a:solidFill>
                  <a:srgbClr val="002060"/>
                </a:solidFill>
                <a:latin typeface="Franklin Gothic Book" pitchFamily="34" charset="0"/>
              </a:rPr>
              <a:t>учебных года в исправительных колониях РФ создано 36 православных воскресных школ 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Franklin Gothic Book" pitchFamily="34" charset="0"/>
              </a:rPr>
              <a:t>с духовными библиотеками, в которые пожертвовано множество книг, 34 магнитолы, более </a:t>
            </a:r>
            <a:r>
              <a:rPr lang="ru-RU" altLang="ru-RU" sz="2000" b="1" dirty="0" smtClean="0">
                <a:solidFill>
                  <a:srgbClr val="002060"/>
                </a:solidFill>
                <a:latin typeface="Franklin Gothic Book" pitchFamily="34" charset="0"/>
              </a:rPr>
              <a:t>7,7 </a:t>
            </a:r>
            <a:r>
              <a:rPr lang="ru-RU" altLang="ru-RU" sz="2000" b="1" dirty="0">
                <a:solidFill>
                  <a:srgbClr val="002060"/>
                </a:solidFill>
                <a:latin typeface="Franklin Gothic Book" pitchFamily="34" charset="0"/>
              </a:rPr>
              <a:t>тыс. аудиокассет и DVD-записей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151390"/>
              </p:ext>
            </p:extLst>
          </p:nvPr>
        </p:nvGraphicFramePr>
        <p:xfrm>
          <a:off x="3986082" y="3336949"/>
          <a:ext cx="5774531" cy="328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576340"/>
              </p:ext>
            </p:extLst>
          </p:nvPr>
        </p:nvGraphicFramePr>
        <p:xfrm>
          <a:off x="7266194" y="2757339"/>
          <a:ext cx="4457128" cy="2201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ъект 2"/>
          <p:cNvSpPr>
            <a:spLocks noGrp="1"/>
          </p:cNvSpPr>
          <p:nvPr>
            <p:ph sz="half" idx="1"/>
          </p:nvPr>
        </p:nvSpPr>
        <p:spPr>
          <a:xfrm>
            <a:off x="661989" y="1622342"/>
            <a:ext cx="6838950" cy="33353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400" b="0" dirty="0"/>
              <a:t> </a:t>
            </a:r>
            <a:r>
              <a:rPr lang="ru-RU" altLang="ru-RU" sz="2400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Доступность осуществления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   силами прихода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  Простота изложения курса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  Гибкость и открытость проекта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  Адаптация к условиям ИК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  Обеспечение учебными материалами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  Опыт просвещения за </a:t>
            </a:r>
            <a:r>
              <a:rPr lang="ru-RU" altLang="ru-RU" sz="2400" dirty="0" smtClean="0">
                <a:solidFill>
                  <a:schemeClr val="accent6">
                    <a:lumMod val="50000"/>
                  </a:schemeClr>
                </a:solidFill>
              </a:rPr>
              <a:t>24 </a:t>
            </a: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учебных года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013" y="544513"/>
            <a:ext cx="10028237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Программы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4410" y="5290386"/>
            <a:ext cx="6524875" cy="100012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>
              <a:defRPr/>
            </a:pPr>
            <a:r>
              <a:rPr lang="en-US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просто, там ангелов со сто, </a:t>
            </a:r>
          </a:p>
          <a:p>
            <a:pPr algn="r">
              <a:defRPr/>
            </a:pPr>
            <a:r>
              <a:rPr lang="ru-RU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мудрено, там ни одного</a:t>
            </a:r>
            <a:r>
              <a:rPr lang="en-US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alt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endParaRPr lang="en-US" altLang="ru-RU" sz="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ru-RU" alt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Прп. Амвросий Оптинский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89" y="205718"/>
            <a:ext cx="3175554" cy="4326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r="691" b="701"/>
          <a:stretch>
            <a:fillRect/>
          </a:stretch>
        </p:blipFill>
        <p:spPr>
          <a:xfrm>
            <a:off x="8541834" y="2095764"/>
            <a:ext cx="3189249" cy="4349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Текст 4"/>
          <p:cNvSpPr>
            <a:spLocks noGrp="1"/>
          </p:cNvSpPr>
          <p:nvPr>
            <p:ph sz="half" idx="1"/>
          </p:nvPr>
        </p:nvSpPr>
        <p:spPr>
          <a:xfrm>
            <a:off x="6092742" y="1061203"/>
            <a:ext cx="5891212" cy="4371975"/>
          </a:xfrm>
        </p:spPr>
        <p:txBody>
          <a:bodyPr anchor="ctr"/>
          <a:lstStyle/>
          <a:p>
            <a:pPr marL="0" indent="0" eaLnBrk="1" hangingPunct="1">
              <a:defRPr/>
            </a:pPr>
            <a:r>
              <a:rPr lang="ru-RU" altLang="ru-RU" sz="2400" dirty="0">
                <a:solidFill>
                  <a:srgbClr val="002060"/>
                </a:solidFill>
              </a:rPr>
              <a:t>С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ru-RU" sz="2400" dirty="0">
                <a:solidFill>
                  <a:srgbClr val="002060"/>
                </a:solidFill>
              </a:rPr>
              <a:t>2000 г. за </a:t>
            </a: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</a:rPr>
              <a:t>24</a:t>
            </a:r>
            <a:r>
              <a:rPr lang="ru-RU" altLang="ru-RU" sz="2400" dirty="0" smtClean="0">
                <a:solidFill>
                  <a:srgbClr val="002060"/>
                </a:solidFill>
              </a:rPr>
              <a:t> </a:t>
            </a:r>
            <a:r>
              <a:rPr lang="ru-RU" altLang="ru-RU" sz="2400" dirty="0">
                <a:solidFill>
                  <a:srgbClr val="002060"/>
                </a:solidFill>
              </a:rPr>
              <a:t>учебных года </a:t>
            </a:r>
          </a:p>
          <a:p>
            <a:pPr marL="0" indent="0" eaLnBrk="1" hangingPunct="1">
              <a:defRPr/>
            </a:pPr>
            <a:r>
              <a:rPr lang="ru-RU" altLang="ru-RU" sz="2400" dirty="0">
                <a:solidFill>
                  <a:srgbClr val="002060"/>
                </a:solidFill>
              </a:rPr>
              <a:t>сотрудниками и помощниками ЗВШО </a:t>
            </a:r>
          </a:p>
          <a:p>
            <a:pPr marL="0" indent="0" eaLnBrk="1" hangingPunct="1">
              <a:defRPr/>
            </a:pPr>
            <a:r>
              <a:rPr lang="ru-RU" altLang="ru-RU" sz="2400" dirty="0">
                <a:solidFill>
                  <a:srgbClr val="002060"/>
                </a:solidFill>
              </a:rPr>
              <a:t>проверено и рецензировано ок.</a:t>
            </a:r>
          </a:p>
          <a:p>
            <a:pPr marL="0" indent="0" eaLnBrk="1" hangingPunct="1">
              <a:defRPr/>
            </a:pP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</a:rPr>
              <a:t>6,6 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</a:rPr>
              <a:t>тыс.</a:t>
            </a: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altLang="ru-RU" sz="2400" dirty="0">
                <a:solidFill>
                  <a:srgbClr val="002060"/>
                </a:solidFill>
              </a:rPr>
              <a:t>личных и совместных учебных заданий учащихся, </a:t>
            </a:r>
          </a:p>
          <a:p>
            <a:pPr marL="0" indent="0" eaLnBrk="1" hangingPunct="1">
              <a:defRPr/>
            </a:pPr>
            <a:r>
              <a:rPr lang="ru-RU" altLang="ru-RU" sz="2400" dirty="0">
                <a:solidFill>
                  <a:srgbClr val="002060"/>
                </a:solidFill>
              </a:rPr>
              <a:t>в том числе </a:t>
            </a:r>
            <a:r>
              <a:rPr lang="ru-RU" altLang="ru-RU" sz="2400" dirty="0" smtClean="0">
                <a:solidFill>
                  <a:schemeClr val="accent2">
                    <a:lumMod val="75000"/>
                  </a:schemeClr>
                </a:solidFill>
              </a:rPr>
              <a:t>2081</a:t>
            </a:r>
            <a:r>
              <a:rPr lang="ru-RU" alt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altLang="ru-RU" sz="2400" dirty="0">
                <a:solidFill>
                  <a:srgbClr val="002060"/>
                </a:solidFill>
              </a:rPr>
              <a:t>курсовых работы</a:t>
            </a:r>
          </a:p>
          <a:p>
            <a:pPr marL="0" indent="0" eaLnBrk="1" hangingPunct="1">
              <a:defRPr/>
            </a:pPr>
            <a:endParaRPr lang="ru-RU" altLang="ru-RU" sz="2400" b="0" dirty="0"/>
          </a:p>
        </p:txBody>
      </p:sp>
      <p:pic>
        <p:nvPicPr>
          <p:cNvPr id="32771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6938" y="1407476"/>
            <a:ext cx="5646296" cy="3557556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513" y="631825"/>
            <a:ext cx="3624262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Исполнители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088" y="514350"/>
            <a:ext cx="10310812" cy="549275"/>
          </a:xfrm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Обмен  опытом  по  тюремному  служению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9164" y="5169318"/>
            <a:ext cx="4448175" cy="935037"/>
          </a:xfrm>
        </p:spPr>
        <p:txBody>
          <a:bodyPr>
            <a:noAutofit/>
          </a:bodyPr>
          <a:lstStyle/>
          <a:p>
            <a:pPr algn="r">
              <a:defRPr/>
            </a:pPr>
            <a:r>
              <a:rPr lang="ru-RU" altLang="ru-RU" sz="1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unga" pitchFamily="2" charset="0"/>
              </a:rPr>
              <a:t>СЕМИНАР </a:t>
            </a:r>
          </a:p>
          <a:p>
            <a:pPr algn="r">
              <a:defRPr/>
            </a:pPr>
            <a:r>
              <a:rPr lang="ru-RU" altLang="ru-RU" sz="1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unga" pitchFamily="2" charset="0"/>
              </a:rPr>
              <a:t>ПО ТЮРЕМНОМУ СЛУЖЕНИЮ </a:t>
            </a:r>
          </a:p>
          <a:p>
            <a:pPr algn="r">
              <a:defRPr/>
            </a:pPr>
            <a:r>
              <a:rPr lang="ru-RU" alt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unga" pitchFamily="2" charset="0"/>
              </a:rPr>
              <a:t>(2008)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62153" y="5201151"/>
            <a:ext cx="5156200" cy="9286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altLang="ru-RU" sz="1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unga" pitchFamily="2" charset="0"/>
              </a:rPr>
              <a:t>ПРЕЗЕНТАЦИЯ </a:t>
            </a:r>
          </a:p>
          <a:p>
            <a:pPr>
              <a:defRPr/>
            </a:pPr>
            <a:r>
              <a:rPr lang="ru-RU" altLang="ru-RU" sz="16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unga" pitchFamily="2" charset="0"/>
              </a:rPr>
              <a:t>НАШЕГО КУРСА В ПСТГУ </a:t>
            </a:r>
          </a:p>
          <a:p>
            <a:pPr>
              <a:defRPr/>
            </a:pPr>
            <a:r>
              <a:rPr lang="ru-RU" altLang="ru-RU" sz="16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  <a:cs typeface="Tunga" pitchFamily="2" charset="0"/>
              </a:rPr>
              <a:t>(2013)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340642" y="1321166"/>
            <a:ext cx="5197423" cy="3539592"/>
          </a:xfrm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13678" y="1267326"/>
            <a:ext cx="5519650" cy="3595911"/>
          </a:xfrm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088" y="481013"/>
            <a:ext cx="10028237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и перспективы</a:t>
            </a:r>
          </a:p>
        </p:txBody>
      </p:sp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624469" y="1311275"/>
            <a:ext cx="11441151" cy="3741738"/>
          </a:xfrm>
        </p:spPr>
        <p:txBody>
          <a:bodyPr/>
          <a:lstStyle/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Продолжение сотрудничества с </a:t>
            </a:r>
            <a:r>
              <a:rPr lang="ru-RU" altLang="ru-RU" sz="2000" b="0" dirty="0" smtClean="0">
                <a:solidFill>
                  <a:srgbClr val="002060"/>
                </a:solidFill>
              </a:rPr>
              <a:t>метрополиями </a:t>
            </a:r>
            <a:r>
              <a:rPr lang="ru-RU" altLang="ru-RU" sz="2000" b="0" dirty="0">
                <a:solidFill>
                  <a:srgbClr val="002060"/>
                </a:solidFill>
              </a:rPr>
              <a:t>по православным воскресным школам ИК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Передача местным приходам регионов успешно действующих воскресных школ ИК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Развитие факультативов для самостоятельного углублённого изучения духовных дисциплин по окончании катехизического (огласительного) курса выпускниками ВШ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Постоянное повышение квалификации сотрудников ЗВШО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Обмен опытом с организаторами действующих и вновь создаваемых ВШ в исправительных колониях</a:t>
            </a:r>
          </a:p>
          <a:p>
            <a:pPr eaLnBrk="1" hangingPunct="1">
              <a:buFont typeface="Wingdings" pitchFamily="2" charset="2"/>
              <a:buChar char="ü"/>
              <a:defRPr/>
            </a:pPr>
            <a:r>
              <a:rPr lang="ru-RU" altLang="ru-RU" sz="2000" b="0" dirty="0">
                <a:solidFill>
                  <a:srgbClr val="002060"/>
                </a:solidFill>
              </a:rPr>
              <a:t>Содействие созданию воскресных школ для осужденных силами местных приходов в регионах</a:t>
            </a:r>
          </a:p>
          <a:p>
            <a:pPr eaLnBrk="1" hangingPunct="1">
              <a:defRPr/>
            </a:pPr>
            <a:endParaRPr lang="ru-RU" altLang="ru-RU" sz="2400" dirty="0"/>
          </a:p>
          <a:p>
            <a:pPr algn="r" eaLnBrk="1" hangingPunct="1">
              <a:defRPr/>
            </a:pPr>
            <a:r>
              <a:rPr lang="ru-RU" altLang="ru-RU" sz="2000" dirty="0">
                <a:solidFill>
                  <a:schemeClr val="bg1"/>
                </a:solidFill>
              </a:rPr>
              <a:t> </a:t>
            </a:r>
            <a:endParaRPr lang="ru-RU" alt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820" name="Прямоугольник 3"/>
          <p:cNvSpPr>
            <a:spLocks noChangeArrowheads="1"/>
          </p:cNvSpPr>
          <p:nvPr/>
        </p:nvSpPr>
        <p:spPr bwMode="auto">
          <a:xfrm>
            <a:off x="2646530" y="5269164"/>
            <a:ext cx="82219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вы интересуетесь созданием новых православных ВШ в исправительных колониях, можете  скачать наш Курс </a:t>
            </a:r>
            <a:r>
              <a:rPr lang="ru-RU" alt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ОПВ с </a:t>
            </a:r>
            <a:r>
              <a:rPr lang="ru-RU" alt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аннотацией. Учебники приобретаются через Интернет.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ъект 2"/>
          <p:cNvSpPr>
            <a:spLocks noGrp="1"/>
          </p:cNvSpPr>
          <p:nvPr>
            <p:ph sz="half" idx="1"/>
          </p:nvPr>
        </p:nvSpPr>
        <p:spPr>
          <a:xfrm>
            <a:off x="1205330" y="1216526"/>
            <a:ext cx="4486275" cy="3579813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</a:rPr>
              <a:t>Заочный курс для осужденных</a:t>
            </a:r>
          </a:p>
          <a:p>
            <a:pPr marL="0" indent="0" algn="r" eaLnBrk="1" hangingPunct="1">
              <a:lnSpc>
                <a:spcPct val="80000"/>
              </a:lnSpc>
              <a:defRPr/>
            </a:pPr>
            <a:endParaRPr lang="en-US" altLang="ru-RU" sz="1400" dirty="0"/>
          </a:p>
          <a:p>
            <a:pPr marL="0" indent="0" algn="r" eaLnBrk="1" hangingPunct="1">
              <a:lnSpc>
                <a:spcPct val="80000"/>
              </a:lnSpc>
              <a:defRPr/>
            </a:pP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</a:rPr>
              <a:t>ОСНОВЫ ПРАВОСЛАВНОГО ВЕРОУЧЕНИЯ</a:t>
            </a:r>
          </a:p>
          <a:p>
            <a:pPr marL="0" indent="0" algn="r" eaLnBrk="1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accent6">
                    <a:lumMod val="50000"/>
                  </a:schemeClr>
                </a:solidFill>
              </a:rPr>
              <a:t> двухгодичное изучение</a:t>
            </a:r>
          </a:p>
          <a:p>
            <a:pPr marL="0" indent="0" algn="r" eaLnBrk="1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ru-RU" altLang="ru-RU" sz="1800" dirty="0" smtClean="0">
                <a:solidFill>
                  <a:schemeClr val="accent6">
                    <a:lumMod val="50000"/>
                  </a:schemeClr>
                </a:solidFill>
              </a:rPr>
              <a:t>2000-2024)</a:t>
            </a:r>
            <a:endParaRPr lang="en-US" altLang="ru-RU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 eaLnBrk="1" hangingPunct="1">
              <a:lnSpc>
                <a:spcPct val="80000"/>
              </a:lnSpc>
              <a:defRPr/>
            </a:pPr>
            <a:endParaRPr lang="ru-RU" altLang="ru-RU" sz="1050" b="0" dirty="0"/>
          </a:p>
          <a:p>
            <a:pPr marL="0" indent="0" algn="r" eaLnBrk="1" hangingPunct="1">
              <a:lnSpc>
                <a:spcPct val="80000"/>
              </a:lnSpc>
              <a:defRPr/>
            </a:pPr>
            <a:r>
              <a:rPr lang="ru-RU" altLang="ru-RU" sz="1900" b="0" dirty="0">
                <a:solidFill>
                  <a:schemeClr val="accent6">
                    <a:lumMod val="50000"/>
                  </a:schemeClr>
                </a:solidFill>
              </a:rPr>
              <a:t> Духовник ЗВШО </a:t>
            </a:r>
          </a:p>
          <a:p>
            <a:pPr marL="0" indent="0" algn="r" eaLnBrk="1" hangingPunct="1">
              <a:lnSpc>
                <a:spcPct val="80000"/>
              </a:lnSpc>
              <a:defRPr/>
            </a:pPr>
            <a:r>
              <a:rPr lang="ru-RU" altLang="ru-RU" sz="2000" b="0" dirty="0">
                <a:solidFill>
                  <a:schemeClr val="accent6">
                    <a:lumMod val="50000"/>
                  </a:schemeClr>
                </a:solidFill>
              </a:rPr>
              <a:t>иерей Григорий Шинов</a:t>
            </a:r>
          </a:p>
          <a:p>
            <a:pPr marL="0" indent="0" algn="r" eaLnBrk="1" hangingPunct="1">
              <a:lnSpc>
                <a:spcPct val="80000"/>
              </a:lnSpc>
              <a:defRPr/>
            </a:pPr>
            <a:endParaRPr lang="ru-RU" altLang="ru-RU" sz="1800" b="0" i="1" dirty="0"/>
          </a:p>
          <a:p>
            <a:pPr marL="0" indent="0" algn="r" eaLnBrk="1" hangingPunct="1">
              <a:lnSpc>
                <a:spcPct val="80000"/>
              </a:lnSpc>
              <a:defRPr/>
            </a:pPr>
            <a:endParaRPr lang="ru-RU" altLang="ru-RU" sz="1800" b="0" dirty="0"/>
          </a:p>
          <a:p>
            <a:pPr marL="0" indent="0" algn="ctr" eaLnBrk="1" hangingPunct="1">
              <a:lnSpc>
                <a:spcPct val="80000"/>
              </a:lnSpc>
              <a:defRPr/>
            </a:pPr>
            <a:r>
              <a:rPr lang="ru-RU" altLang="ru-RU" sz="1800" b="0" dirty="0"/>
              <a:t>Исполнители:</a:t>
            </a:r>
          </a:p>
          <a:p>
            <a:pPr marL="0" indent="0" algn="r" eaLnBrk="1" hangingPunct="1">
              <a:lnSpc>
                <a:spcPct val="80000"/>
              </a:lnSpc>
              <a:defRPr/>
            </a:pPr>
            <a:r>
              <a:rPr lang="ru-RU" altLang="ru-RU" sz="1900" b="0" dirty="0"/>
              <a:t>Валентина Андреева</a:t>
            </a:r>
          </a:p>
          <a:p>
            <a:pPr marL="0" indent="0" algn="r" eaLnBrk="1" hangingPunct="1">
              <a:lnSpc>
                <a:spcPct val="80000"/>
              </a:lnSpc>
              <a:defRPr/>
            </a:pPr>
            <a:r>
              <a:rPr lang="ru-RU" altLang="ru-RU" sz="1900" b="0" dirty="0"/>
              <a:t>Мария Павлова</a:t>
            </a:r>
          </a:p>
          <a:p>
            <a:pPr marL="0" indent="0" algn="r" eaLnBrk="1" hangingPunct="1">
              <a:lnSpc>
                <a:spcPct val="80000"/>
              </a:lnSpc>
              <a:defRPr/>
            </a:pPr>
            <a:endParaRPr lang="ru-RU" alt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55495" b="52061"/>
          <a:stretch/>
        </p:blipFill>
        <p:spPr>
          <a:xfrm>
            <a:off x="7098339" y="2513598"/>
            <a:ext cx="2141914" cy="2571466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1045" y="439153"/>
            <a:ext cx="6066994" cy="5619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Московская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ГОРОДСКАЯ епархия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845" name="Прямоугольник 4"/>
          <p:cNvSpPr>
            <a:spLocks noChangeArrowheads="1"/>
          </p:cNvSpPr>
          <p:nvPr/>
        </p:nvSpPr>
        <p:spPr bwMode="auto">
          <a:xfrm>
            <a:off x="5997407" y="1189623"/>
            <a:ext cx="52752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ЗВШО В РАЕВЕ</a:t>
            </a:r>
          </a:p>
          <a:p>
            <a:pPr>
              <a:defRPr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Миссионерско - катехизаторский проект прихода храма прп. Серафима Саровского в Раеве г. Москвы</a:t>
            </a:r>
            <a:endParaRPr lang="ru-RU" altLang="ru-RU" sz="2400" b="1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35846" name="Объект 2"/>
          <p:cNvSpPr txBox="1">
            <a:spLocks/>
          </p:cNvSpPr>
          <p:nvPr/>
        </p:nvSpPr>
        <p:spPr bwMode="auto">
          <a:xfrm>
            <a:off x="6038850" y="5291138"/>
            <a:ext cx="524986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800"/>
              </a:spcBef>
              <a:buFont typeface="Arial" charset="0"/>
              <a:buNone/>
              <a:defRPr/>
            </a:pPr>
            <a:r>
              <a:rPr lang="en-US" alt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E-mail: raevo@bk.ru  </a:t>
            </a:r>
            <a:endParaRPr lang="ru-RU" altLang="ru-RU" sz="2000" b="1" dirty="0">
              <a:solidFill>
                <a:schemeClr val="accent6">
                  <a:lumMod val="50000"/>
                </a:schemeClr>
              </a:solidFill>
              <a:latin typeface="Franklin Gothic Book" pitchFamily="34" charset="0"/>
            </a:endParaRPr>
          </a:p>
          <a:p>
            <a:pPr marL="342900" indent="-342900">
              <a:spcBef>
                <a:spcPts val="800"/>
              </a:spcBef>
              <a:defRPr/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Сайт: </a:t>
            </a:r>
            <a:r>
              <a:rPr lang="ru-RU" sz="2000" b="1" u="sng" dirty="0">
                <a:solidFill>
                  <a:srgbClr val="0070C0"/>
                </a:solidFill>
                <a:latin typeface="Arial Narrow"/>
                <a:ea typeface="Times New Roman"/>
                <a:cs typeface="Times New Roman"/>
                <a:hlinkClick r:id="rId4"/>
              </a:rPr>
              <a:t>www.raevo.ru/zvsho/</a:t>
            </a:r>
            <a:r>
              <a:rPr lang="ru-RU" sz="2000" b="1" dirty="0">
                <a:solidFill>
                  <a:srgbClr val="0070C0"/>
                </a:solidFill>
                <a:latin typeface="Arial Narrow"/>
                <a:ea typeface="Times New Roman"/>
                <a:cs typeface="Times New Roman"/>
              </a:rPr>
              <a:t> </a:t>
            </a: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Franklin Gothic Book" pitchFamily="34" charset="0"/>
              </a:rPr>
              <a:t> </a:t>
            </a:r>
            <a:endParaRPr lang="ru-RU" altLang="ru-RU" sz="2800" b="1" dirty="0">
              <a:latin typeface="Franklin Gothic Book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5812" y="2085706"/>
            <a:ext cx="3488720" cy="246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 rot="19591088">
            <a:off x="3033713" y="3721100"/>
            <a:ext cx="6143625" cy="9477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3600" b="1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  В  РАЕВЕ</a:t>
            </a:r>
            <a:r>
              <a:rPr lang="ru-RU" altLang="ru-RU" sz="4000" b="1" cap="none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altLang="ru-RU" sz="4000" b="1" cap="non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altLang="ru-RU" sz="4000" b="1" cap="none" dirty="0">
                <a:solidFill>
                  <a:schemeClr val="tx1"/>
                </a:solidFill>
              </a:rPr>
              <a:t/>
            </a:r>
            <a:br>
              <a:rPr lang="ru-RU" altLang="ru-RU" sz="4000" b="1" cap="none" dirty="0">
                <a:solidFill>
                  <a:schemeClr val="tx1"/>
                </a:solidFill>
              </a:rPr>
            </a:br>
            <a:endParaRPr lang="ru-RU" altLang="ru-RU" sz="2000" cap="none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195" name="Текст 2"/>
          <p:cNvSpPr>
            <a:spLocks noGrp="1"/>
          </p:cNvSpPr>
          <p:nvPr>
            <p:ph type="body" sz="half" idx="2"/>
          </p:nvPr>
        </p:nvSpPr>
        <p:spPr>
          <a:xfrm>
            <a:off x="5245767" y="4797593"/>
            <a:ext cx="5935663" cy="1571124"/>
          </a:xfrm>
        </p:spPr>
        <p:txBody>
          <a:bodyPr/>
          <a:lstStyle/>
          <a:p>
            <a:pPr algn="r" eaLnBrk="1" hangingPunct="1">
              <a:buFont typeface="Arial" pitchFamily="34" charset="0"/>
              <a:buChar char="•"/>
              <a:defRPr/>
            </a:pPr>
            <a:r>
              <a:rPr lang="ru-RU" altLang="ru-RU" sz="2000" b="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r>
              <a:rPr lang="ru-RU" altLang="ru-RU" sz="2000" b="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+mj-ea"/>
                <a:cs typeface="+mj-cs"/>
              </a:rPr>
              <a:t>ХРАМ ПРП. СЕРАФИМА САРОВСКОГО</a:t>
            </a:r>
          </a:p>
          <a:p>
            <a:pPr algn="r" eaLnBrk="1" hangingPunct="1">
              <a:buFont typeface="Arial" pitchFamily="34" charset="0"/>
              <a:buChar char="•"/>
              <a:defRPr/>
            </a:pPr>
            <a:r>
              <a:rPr lang="ru-RU" altLang="ru-RU" sz="2000" b="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+mj-ea"/>
                <a:cs typeface="+mj-cs"/>
              </a:rPr>
              <a:t>  КРЕСТИЛЬНЫЙ ХРАМ </a:t>
            </a:r>
          </a:p>
          <a:p>
            <a:pPr algn="r" eaLnBrk="1" hangingPunct="1">
              <a:defRPr/>
            </a:pPr>
            <a:r>
              <a:rPr lang="ru-RU" altLang="ru-RU" sz="2000" b="0" dirty="0">
                <a:solidFill>
                  <a:schemeClr val="accent6">
                    <a:lumMod val="50000"/>
                  </a:schemeClr>
                </a:solidFill>
                <a:latin typeface="Franklin Gothic Book" panose="020B0503020102020204" pitchFamily="34" charset="0"/>
                <a:ea typeface="+mj-ea"/>
                <a:cs typeface="+mj-cs"/>
              </a:rPr>
              <a:t>ВВЕДЕНИЯ ВО ХРАМ ПРЕСВЯТОЙ БОГОРОДИЦЫ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761615" y="430932"/>
            <a:ext cx="3208713" cy="2187054"/>
          </a:xfrm>
          <a:effectLst>
            <a:softEdge rad="112500"/>
          </a:effectLst>
        </p:spPr>
      </p:pic>
      <p:sp>
        <p:nvSpPr>
          <p:cNvPr id="8198" name="Прямоугольник 6"/>
          <p:cNvSpPr>
            <a:spLocks noChangeArrowheads="1"/>
          </p:cNvSpPr>
          <p:nvPr/>
        </p:nvSpPr>
        <p:spPr bwMode="auto">
          <a:xfrm>
            <a:off x="698500" y="814388"/>
            <a:ext cx="66008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Храмы прихода прп. Серафима Саровского в Раеве г. Москвы, организовавшего в 2000 г. православную Заочную воскресную школу для осуждённых мужчин (ЗВШО в Раеве)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6052050" y="585036"/>
            <a:ext cx="5786438" cy="6238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3600" b="1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 РОЖДЕНИЯ  ЗВШО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7634" y="255930"/>
            <a:ext cx="4342629" cy="5880175"/>
          </a:xfrm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754158" y="1459676"/>
            <a:ext cx="5675842" cy="1836248"/>
          </a:xfrm>
          <a:noFill/>
          <a:ln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rtlCol="0"/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Праздник Введения во храм Пресвятой Богородицы принято считать днём открытия православной Заочной воскресной школы для осуждённых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2502" y="5763795"/>
            <a:ext cx="6405562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 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”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темнице был, и вы пришли ко мне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”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.  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Мф 25:36</a:t>
            </a:r>
          </a:p>
        </p:txBody>
      </p:sp>
      <p:sp>
        <p:nvSpPr>
          <p:cNvPr id="9224" name="Текст 3"/>
          <p:cNvSpPr txBox="1">
            <a:spLocks/>
          </p:cNvSpPr>
          <p:nvPr/>
        </p:nvSpPr>
        <p:spPr bwMode="auto">
          <a:xfrm>
            <a:off x="5011571" y="3511133"/>
            <a:ext cx="678180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800"/>
              </a:spcBef>
              <a:buFont typeface="Arial" charset="0"/>
              <a:buNone/>
              <a:defRPr/>
            </a:pP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Franklin Gothic Book" pitchFamily="34" charset="0"/>
              </a:rPr>
              <a:t>Школа организована по письменной просьбе осуждённых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Franklin Gothic Book" pitchFamily="34" charset="0"/>
              </a:rPr>
              <a:t>4 декабря 2000 г. </a:t>
            </a:r>
          </a:p>
          <a:p>
            <a:pPr>
              <a:spcBef>
                <a:spcPts val="800"/>
              </a:spcBef>
              <a:buFont typeface="Arial" charset="0"/>
              <a:buNone/>
              <a:defRPr/>
            </a:pP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  <a:latin typeface="Franklin Gothic Book" pitchFamily="34" charset="0"/>
              </a:rPr>
              <a:t>Преподаватели и учащиеся приходской воскресной школы стали инициаторами заочной катехизации осуждённых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438" y="515938"/>
            <a:ext cx="5861050" cy="7000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и разделы курса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3" name="Текст 3"/>
          <p:cNvSpPr>
            <a:spLocks noGrp="1"/>
          </p:cNvSpPr>
          <p:nvPr>
            <p:ph type="body" sz="half" idx="2"/>
          </p:nvPr>
        </p:nvSpPr>
        <p:spPr>
          <a:xfrm>
            <a:off x="665748" y="1456490"/>
            <a:ext cx="4892842" cy="496035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ЗАОЧНЫЙ КУРС 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ОСУЖДЁННЫХ </a:t>
            </a:r>
          </a:p>
          <a:p>
            <a:pPr eaLnBrk="1" hangingPunct="1">
              <a:defRPr/>
            </a:pPr>
            <a:r>
              <a:rPr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ОСНОВЫ ПРАВОСЛАВНОГО 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ВЕРОУЧЕНИЯ</a:t>
            </a:r>
            <a:r>
              <a:rPr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ru-RU" altLang="ru-RU" sz="2800" b="0" dirty="0">
                <a:solidFill>
                  <a:schemeClr val="tx1"/>
                </a:solidFill>
              </a:rPr>
              <a:t>адаптирован к условиям исправительных колоний, направлен на формирование христианского мировоззрения, приобретение навыка постоянной молитвы, понимание смысла и значения церковных Таинств, осознанное участие в богослужении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5303520" y="1115683"/>
          <a:ext cx="6536848" cy="524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671513" y="730250"/>
            <a:ext cx="10515600" cy="8715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altLang="ru-RU" sz="3600" b="1" cap="none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УЧАЩИХСЯ </a:t>
            </a:r>
            <a:r>
              <a:rPr lang="ru-RU" alt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altLang="ru-RU" sz="3600" cap="none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Заголовок 1"/>
          <p:cNvSpPr txBox="1">
            <a:spLocks/>
          </p:cNvSpPr>
          <p:nvPr/>
        </p:nvSpPr>
        <p:spPr bwMode="auto">
          <a:xfrm>
            <a:off x="433137" y="5345113"/>
            <a:ext cx="11417551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Число учащихся в 36 школах за </a:t>
            </a:r>
            <a:r>
              <a:rPr lang="ru-RU" alt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24 </a:t>
            </a:r>
            <a:r>
              <a:rPr lang="ru-RU" alt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учебных года – </a:t>
            </a:r>
            <a:r>
              <a:rPr lang="ru-RU" alt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1780 чел.</a:t>
            </a:r>
            <a:endParaRPr lang="ru-RU" alt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739440"/>
              </p:ext>
            </p:extLst>
          </p:nvPr>
        </p:nvGraphicFramePr>
        <p:xfrm>
          <a:off x="8358188" y="1717086"/>
          <a:ext cx="3833812" cy="3147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55631"/>
              </p:ext>
            </p:extLst>
          </p:nvPr>
        </p:nvGraphicFramePr>
        <p:xfrm>
          <a:off x="3773979" y="1479665"/>
          <a:ext cx="4937760" cy="4289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993645"/>
              </p:ext>
            </p:extLst>
          </p:nvPr>
        </p:nvGraphicFramePr>
        <p:xfrm>
          <a:off x="-224140" y="1415795"/>
          <a:ext cx="4264126" cy="3529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2327275" y="4247780"/>
            <a:ext cx="14972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рабочие 94%</a:t>
            </a: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449263" y="2750768"/>
            <a:ext cx="15719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Font typeface="Arial" charset="0"/>
              <a:defRPr sz="16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charset="0"/>
              </a:rPr>
              <a:t>служащие 6%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513" y="547688"/>
            <a:ext cx="10260012" cy="5492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пособия</a:t>
            </a: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862651"/>
              </p:ext>
            </p:extLst>
          </p:nvPr>
        </p:nvGraphicFramePr>
        <p:xfrm>
          <a:off x="881149" y="1021848"/>
          <a:ext cx="10609812" cy="428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582613"/>
            <a:ext cx="6618288" cy="7302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  духовного  чтения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0" name="Текст 4"/>
          <p:cNvSpPr>
            <a:spLocks noGrp="1"/>
          </p:cNvSpPr>
          <p:nvPr>
            <p:ph type="body" sz="half" idx="2"/>
          </p:nvPr>
        </p:nvSpPr>
        <p:spPr>
          <a:xfrm>
            <a:off x="5730240" y="1581557"/>
            <a:ext cx="6461760" cy="460533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</a:rPr>
              <a:t>Ежедневное совместное чтение</a:t>
            </a:r>
            <a:endParaRPr lang="ru-RU" altLang="ru-RU" sz="2400" b="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ru-RU" sz="2400" b="0" dirty="0">
                <a:solidFill>
                  <a:schemeClr val="tx1"/>
                </a:solidFill>
              </a:rPr>
              <a:t> </a:t>
            </a:r>
            <a:r>
              <a:rPr lang="ru-RU" altLang="ru-RU" sz="2400" dirty="0">
                <a:solidFill>
                  <a:schemeClr val="tx1"/>
                </a:solidFill>
              </a:rPr>
              <a:t>Общее молитвенное правило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 Новый Завет согласно церковному календарю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 </a:t>
            </a:r>
            <a:r>
              <a:rPr altLang="ru-RU" sz="2400" dirty="0">
                <a:solidFill>
                  <a:schemeClr val="tx1"/>
                </a:solidFill>
              </a:rPr>
              <a:t>“</a:t>
            </a:r>
            <a:r>
              <a:rPr lang="ru-RU" altLang="ru-RU" sz="2400" dirty="0">
                <a:solidFill>
                  <a:schemeClr val="tx1"/>
                </a:solidFill>
              </a:rPr>
              <a:t>Мысли на каждый день года</a:t>
            </a:r>
            <a:r>
              <a:rPr altLang="ru-RU" sz="2400" dirty="0">
                <a:solidFill>
                  <a:schemeClr val="tx1"/>
                </a:solidFill>
              </a:rPr>
              <a:t>”</a:t>
            </a:r>
            <a:r>
              <a:rPr lang="ru-RU" altLang="ru-RU" sz="2400" dirty="0">
                <a:solidFill>
                  <a:schemeClr val="tx1"/>
                </a:solidFill>
              </a:rPr>
              <a:t> свт. Феофана   Затворника</a:t>
            </a:r>
          </a:p>
          <a:p>
            <a:pPr eaLnBrk="1" hangingPunct="1">
              <a:defRPr/>
            </a:pPr>
            <a:endParaRPr lang="ru-RU" altLang="ru-RU" sz="2400" i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</a:rPr>
              <a:t>Дополнительное чтение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 Ветхий Завет с толкованиями  А.П. Лопухина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 Псалмы с толкованиями свт. Афанасия Великого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ru-RU" altLang="ru-RU" sz="2400" dirty="0">
                <a:solidFill>
                  <a:schemeClr val="tx1"/>
                </a:solidFill>
              </a:rPr>
              <a:t> Жития святых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D02063AF-20AE-DCC4-176F-812654A1E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965" r="6855" b="745"/>
          <a:stretch/>
        </p:blipFill>
        <p:spPr>
          <a:xfrm>
            <a:off x="297713" y="1581557"/>
            <a:ext cx="5114260" cy="4207244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1871331" y="5369343"/>
            <a:ext cx="9336132" cy="9874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24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  <a:cs typeface="Tunga" pitchFamily="2" charset="0"/>
              </a:rPr>
              <a:t>В общинах ИК, где действуют наши катехизические воскресные школы (ВШ), с 2000 г. крестилось более 1500 осуждённых, совершено более 50 венчаний</a:t>
            </a:r>
            <a:r>
              <a:rPr lang="ru-RU" altLang="ru-RU" sz="24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unga" pitchFamily="2" charset="0"/>
              </a:rPr>
              <a:t> </a:t>
            </a:r>
          </a:p>
        </p:txBody>
      </p:sp>
      <p:pic>
        <p:nvPicPr>
          <p:cNvPr id="1027" name="Picture 3" descr="Таинство Венчания прошло в ИК-5 в Архангельской области"/>
          <p:cNvPicPr>
            <a:picLocks noChangeAspect="1" noChangeArrowheads="1"/>
          </p:cNvPicPr>
          <p:nvPr/>
        </p:nvPicPr>
        <p:blipFill rotWithShape="1">
          <a:blip r:embed="rId3" cstate="print"/>
          <a:srcRect t="5321" b="3241"/>
          <a:stretch/>
        </p:blipFill>
        <p:spPr bwMode="auto">
          <a:xfrm>
            <a:off x="6084916" y="1228051"/>
            <a:ext cx="5454749" cy="380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Осужденные пинежской колонии приняли православную вер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018" y="1263536"/>
            <a:ext cx="5144768" cy="383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9" name="Заголовок 1"/>
          <p:cNvSpPr txBox="1">
            <a:spLocks/>
          </p:cNvSpPr>
          <p:nvPr/>
        </p:nvSpPr>
        <p:spPr bwMode="auto">
          <a:xfrm>
            <a:off x="798513" y="636588"/>
            <a:ext cx="55864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БЛАГОДАТНЫЕ ТАИНСТВА</a:t>
            </a:r>
            <a:endParaRPr lang="ru-RU" altLang="ru-RU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  <a:cs typeface="Tunga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Углы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  <a:fontScheme name="Углы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Углы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phClr">
              <a:shade val="25000"/>
              <a:satMod val="150000"/>
            </a:schemeClr>
          </a:contourClr>
        </a:sp3d>
      </a:effectStyle>
    </a:effectStyleLst>
    <a:bgFillStyleLst>
      <a:solidFill>
        <a:schemeClr val="phClr"/>
      </a:solidFill>
      <a:blipFill rotWithShape="1">
        <a:blip xmlns:r="http://schemas.openxmlformats.org/officeDocument/2006/relationships" r:embed="rId1">
          <a:duotone>
            <a:schemeClr val="phClr">
              <a:tint val="90000"/>
              <a:shade val="85000"/>
            </a:schemeClr>
            <a:schemeClr val="phClr">
              <a:tint val="95000"/>
              <a:shade val="99000"/>
            </a:schemeClr>
          </a:duotone>
        </a:blip>
        <a:tile tx="0" ty="0" sx="100000" sy="100000" flip="none" algn="tl"/>
      </a:blipFill>
      <a:blipFill rotWithShape="1">
        <a:blip xmlns:r="http://schemas.openxmlformats.org/officeDocument/2006/relationships" r:embed="rId2">
          <a:duotone>
            <a:schemeClr val="phClr">
              <a:tint val="93000"/>
              <a:shade val="85000"/>
            </a:schemeClr>
            <a:schemeClr val="phClr">
              <a:tint val="96000"/>
              <a:shade val="99000"/>
            </a:schemeClr>
          </a:duotone>
        </a:blip>
        <a:tile tx="0" ty="0" sx="90000" sy="9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5383</TotalTime>
  <Words>1697</Words>
  <Application>Microsoft Office PowerPoint</Application>
  <PresentationFormat>Произвольный</PresentationFormat>
  <Paragraphs>260</Paragraphs>
  <Slides>29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Углы</vt:lpstr>
      <vt:lpstr>Миссионерско-катехизаторский проект</vt:lpstr>
      <vt:lpstr>МИССИЯ</vt:lpstr>
      <vt:lpstr>ПРИХОД  В  РАЕВЕ  </vt:lpstr>
      <vt:lpstr>ДЕНЬ  РОЖДЕНИЯ  ЗВШО</vt:lpstr>
      <vt:lpstr>Цель и разделы курса</vt:lpstr>
      <vt:lpstr>СОСТАВ УЧАЩИХСЯ  </vt:lpstr>
      <vt:lpstr>Учебные пособия</vt:lpstr>
      <vt:lpstr>Правило  духовного  чтения</vt:lpstr>
      <vt:lpstr>В общинах ИК, где действуют наши катехизические воскресные школы (ВШ), с 2000 г. крестилось более 1500 осуждённых, совершено более 50 венчаний </vt:lpstr>
      <vt:lpstr>Благословенный труд</vt:lpstr>
      <vt:lpstr>ХРАМЫ В ИСПРАВИТЕЛЬНЫХ КОЛОНИЯХ</vt:lpstr>
      <vt:lpstr>Созидание и обновление</vt:lpstr>
      <vt:lpstr>От молитвенной комнаты  к кирпичному храму</vt:lpstr>
      <vt:lpstr>Христова  церковь  –  наш корабль</vt:lpstr>
      <vt:lpstr>Церковные послушания</vt:lpstr>
      <vt:lpstr>Духовное возрождение</vt:lpstr>
      <vt:lpstr>ТВОРЧЕСТВО  СОГРЕВАЕТ  ДУШИ </vt:lpstr>
      <vt:lpstr>Участие  детей  прихода</vt:lpstr>
      <vt:lpstr>Господня  Пасха</vt:lpstr>
      <vt:lpstr>Миссионерство  учащихся  в колонии</vt:lpstr>
      <vt:lpstr>Свобода во Христе </vt:lpstr>
      <vt:lpstr>Из анкет учащихся</vt:lpstr>
      <vt:lpstr>Свидетельство веры и Новая жизнь</vt:lpstr>
      <vt:lpstr>Статистика</vt:lpstr>
      <vt:lpstr>Преимущества Программы</vt:lpstr>
      <vt:lpstr>Исполнители</vt:lpstr>
      <vt:lpstr>Обмен  опытом  по  тюремному  служению</vt:lpstr>
      <vt:lpstr>Планы и перспективы</vt:lpstr>
      <vt:lpstr>Московская ГОРОДСКАЯ епархия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Миссионерско-катехизаторский проект</dc:title>
  <dc:creator>Любовь</dc:creator>
  <cp:lastModifiedBy>Валентина</cp:lastModifiedBy>
  <cp:revision>363</cp:revision>
  <dcterms:created xsi:type="dcterms:W3CDTF">2015-09-22T13:29:27Z</dcterms:created>
  <dcterms:modified xsi:type="dcterms:W3CDTF">2024-09-25T16:24:42Z</dcterms:modified>
</cp:coreProperties>
</file>